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1"/>
  </p:notesMasterIdLst>
  <p:sldIdLst>
    <p:sldId id="256" r:id="rId2"/>
    <p:sldId id="257" r:id="rId3"/>
    <p:sldId id="258" r:id="rId4"/>
    <p:sldId id="261" r:id="rId5"/>
    <p:sldId id="259" r:id="rId6"/>
    <p:sldId id="260" r:id="rId7"/>
    <p:sldId id="262" r:id="rId8"/>
    <p:sldId id="263" r:id="rId9"/>
    <p:sldId id="264" r:id="rId10"/>
    <p:sldId id="271" r:id="rId11"/>
    <p:sldId id="265" r:id="rId12"/>
    <p:sldId id="266" r:id="rId13"/>
    <p:sldId id="270" r:id="rId14"/>
    <p:sldId id="267" r:id="rId15"/>
    <p:sldId id="268" r:id="rId16"/>
    <p:sldId id="269" r:id="rId17"/>
    <p:sldId id="272" r:id="rId18"/>
    <p:sldId id="273" r:id="rId19"/>
    <p:sldId id="274" r:id="rId20"/>
    <p:sldId id="275" r:id="rId21"/>
    <p:sldId id="276" r:id="rId22"/>
    <p:sldId id="277" r:id="rId23"/>
    <p:sldId id="278" r:id="rId24"/>
    <p:sldId id="280" r:id="rId25"/>
    <p:sldId id="281" r:id="rId26"/>
    <p:sldId id="282" r:id="rId27"/>
    <p:sldId id="283" r:id="rId28"/>
    <p:sldId id="284" r:id="rId29"/>
    <p:sldId id="285" r:id="rId30"/>
    <p:sldId id="286" r:id="rId31"/>
    <p:sldId id="288" r:id="rId32"/>
    <p:sldId id="287" r:id="rId33"/>
    <p:sldId id="289" r:id="rId34"/>
    <p:sldId id="290" r:id="rId35"/>
    <p:sldId id="291" r:id="rId36"/>
    <p:sldId id="310" r:id="rId37"/>
    <p:sldId id="311" r:id="rId38"/>
    <p:sldId id="312" r:id="rId39"/>
    <p:sldId id="313" r:id="rId40"/>
    <p:sldId id="293" r:id="rId41"/>
    <p:sldId id="294" r:id="rId42"/>
    <p:sldId id="295" r:id="rId43"/>
    <p:sldId id="296" r:id="rId44"/>
    <p:sldId id="297" r:id="rId45"/>
    <p:sldId id="298" r:id="rId46"/>
    <p:sldId id="314" r:id="rId47"/>
    <p:sldId id="299" r:id="rId48"/>
    <p:sldId id="300" r:id="rId49"/>
    <p:sldId id="301" r:id="rId50"/>
    <p:sldId id="315" r:id="rId51"/>
    <p:sldId id="316" r:id="rId52"/>
    <p:sldId id="317" r:id="rId53"/>
    <p:sldId id="319" r:id="rId54"/>
    <p:sldId id="318" r:id="rId55"/>
    <p:sldId id="302" r:id="rId56"/>
    <p:sldId id="320" r:id="rId57"/>
    <p:sldId id="303" r:id="rId58"/>
    <p:sldId id="321" r:id="rId59"/>
    <p:sldId id="305" r:id="rId60"/>
    <p:sldId id="306" r:id="rId61"/>
    <p:sldId id="322" r:id="rId62"/>
    <p:sldId id="307" r:id="rId63"/>
    <p:sldId id="308" r:id="rId64"/>
    <p:sldId id="323" r:id="rId65"/>
    <p:sldId id="324" r:id="rId66"/>
    <p:sldId id="325" r:id="rId67"/>
    <p:sldId id="326" r:id="rId68"/>
    <p:sldId id="327" r:id="rId69"/>
    <p:sldId id="309" r:id="rId70"/>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4E52BD-F994-4C42-AF07-BF227A91600A}" type="datetimeFigureOut">
              <a:rPr lang="zh-TW" altLang="en-US" smtClean="0"/>
              <a:t>2013/8/8</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8D3669-7F9E-456D-BBF2-4FCC7B571E88}" type="slidenum">
              <a:rPr lang="zh-TW" altLang="en-US" smtClean="0"/>
              <a:t>‹#›</a:t>
            </a:fld>
            <a:endParaRPr lang="zh-TW" altLang="en-US"/>
          </a:p>
        </p:txBody>
      </p:sp>
    </p:spTree>
    <p:extLst>
      <p:ext uri="{BB962C8B-B14F-4D97-AF65-F5344CB8AC3E}">
        <p14:creationId xmlns:p14="http://schemas.microsoft.com/office/powerpoint/2010/main" val="58248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This is undoubtedly related to why radio galaxies and QSRs occur exclusively in elliptical galaxies with very massive black holes.</a:t>
            </a:r>
            <a:endParaRPr lang="zh-TW" altLang="en-US" dirty="0"/>
          </a:p>
        </p:txBody>
      </p:sp>
      <p:sp>
        <p:nvSpPr>
          <p:cNvPr id="4" name="投影片編號版面配置區 3"/>
          <p:cNvSpPr>
            <a:spLocks noGrp="1"/>
          </p:cNvSpPr>
          <p:nvPr>
            <p:ph type="sldNum" sz="quarter" idx="10"/>
          </p:nvPr>
        </p:nvSpPr>
        <p:spPr/>
        <p:txBody>
          <a:bodyPr/>
          <a:lstStyle/>
          <a:p>
            <a:fld id="{6C8D3669-7F9E-456D-BBF2-4FCC7B571E88}" type="slidenum">
              <a:rPr lang="zh-TW" altLang="en-US" smtClean="0"/>
              <a:t>66</a:t>
            </a:fld>
            <a:endParaRPr lang="zh-TW" altLang="en-US"/>
          </a:p>
        </p:txBody>
      </p:sp>
    </p:spTree>
    <p:extLst>
      <p:ext uri="{BB962C8B-B14F-4D97-AF65-F5344CB8AC3E}">
        <p14:creationId xmlns:p14="http://schemas.microsoft.com/office/powerpoint/2010/main" val="3647361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4" name="標題 13"/>
          <p:cNvSpPr>
            <a:spLocks noGrp="1"/>
          </p:cNvSpPr>
          <p:nvPr>
            <p:ph type="ctrTitle"/>
          </p:nvPr>
        </p:nvSpPr>
        <p:spPr>
          <a:xfrm>
            <a:off x="1432560" y="359898"/>
            <a:ext cx="7406640" cy="1472184"/>
          </a:xfrm>
        </p:spPr>
        <p:txBody>
          <a:bodyPr anchor="b"/>
          <a:lstStyle>
            <a:lvl1pPr algn="l">
              <a:defRPr/>
            </a:lvl1pPr>
            <a:extLst/>
          </a:lstStyle>
          <a:p>
            <a:r>
              <a:rPr kumimoji="0" lang="zh-TW" altLang="en-US" smtClean="0"/>
              <a:t>按一下以編輯母片標題樣式</a:t>
            </a:r>
            <a:endParaRPr kumimoji="0" lang="en-US"/>
          </a:p>
        </p:txBody>
      </p:sp>
      <p:sp>
        <p:nvSpPr>
          <p:cNvPr id="22" name="副標題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sp>
        <p:nvSpPr>
          <p:cNvPr id="7" name="日期版面配置區 6"/>
          <p:cNvSpPr>
            <a:spLocks noGrp="1"/>
          </p:cNvSpPr>
          <p:nvPr>
            <p:ph type="dt" sz="half" idx="10"/>
          </p:nvPr>
        </p:nvSpPr>
        <p:spPr/>
        <p:txBody>
          <a:bodyPr/>
          <a:lstStyle>
            <a:extLst/>
          </a:lstStyle>
          <a:p>
            <a:fld id="{16FE7E5E-7B1A-4830-846E-1BA94FB8C19E}" type="datetimeFigureOut">
              <a:rPr lang="zh-TW" altLang="en-US" smtClean="0"/>
              <a:t>2013/8/8</a:t>
            </a:fld>
            <a:endParaRPr lang="zh-TW" altLang="en-US"/>
          </a:p>
        </p:txBody>
      </p:sp>
      <p:sp>
        <p:nvSpPr>
          <p:cNvPr id="20" name="頁尾版面配置區 19"/>
          <p:cNvSpPr>
            <a:spLocks noGrp="1"/>
          </p:cNvSpPr>
          <p:nvPr>
            <p:ph type="ftr" sz="quarter" idx="11"/>
          </p:nvPr>
        </p:nvSpPr>
        <p:spPr/>
        <p:txBody>
          <a:bodyPr/>
          <a:lstStyle>
            <a:extLst/>
          </a:lstStyle>
          <a:p>
            <a:endParaRPr lang="zh-TW" altLang="en-US"/>
          </a:p>
        </p:txBody>
      </p:sp>
      <p:sp>
        <p:nvSpPr>
          <p:cNvPr id="10" name="投影片編號版面配置區 9"/>
          <p:cNvSpPr>
            <a:spLocks noGrp="1"/>
          </p:cNvSpPr>
          <p:nvPr>
            <p:ph type="sldNum" sz="quarter" idx="12"/>
          </p:nvPr>
        </p:nvSpPr>
        <p:spPr/>
        <p:txBody>
          <a:bodyPr/>
          <a:lstStyle>
            <a:extLst/>
          </a:lstStyle>
          <a:p>
            <a:fld id="{5C18FC78-6A7D-4973-942B-0A0A01012FC9}" type="slidenum">
              <a:rPr lang="zh-TW" altLang="en-US" smtClean="0"/>
              <a:t>‹#›</a:t>
            </a:fld>
            <a:endParaRPr lang="zh-TW" altLang="en-US"/>
          </a:p>
        </p:txBody>
      </p:sp>
      <p:sp>
        <p:nvSpPr>
          <p:cNvPr id="8" name="橢圓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橢圓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16FE7E5E-7B1A-4830-846E-1BA94FB8C19E}" type="datetimeFigureOut">
              <a:rPr lang="zh-TW" altLang="en-US" smtClean="0"/>
              <a:t>2013/8/8</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5C18FC78-6A7D-4973-942B-0A0A01012FC9}"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274639"/>
            <a:ext cx="1828800" cy="5851525"/>
          </a:xfrm>
        </p:spPr>
        <p:txBody>
          <a:bodyPr vert="eaVe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1143000" y="274640"/>
            <a:ext cx="5562600" cy="5851525"/>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16FE7E5E-7B1A-4830-846E-1BA94FB8C19E}" type="datetimeFigureOut">
              <a:rPr lang="zh-TW" altLang="en-US" smtClean="0"/>
              <a:t>2013/8/8</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5C18FC78-6A7D-4973-942B-0A0A01012FC9}"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16FE7E5E-7B1A-4830-846E-1BA94FB8C19E}" type="datetimeFigureOut">
              <a:rPr lang="zh-TW" altLang="en-US" smtClean="0"/>
              <a:t>2013/8/8</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5C18FC78-6A7D-4973-942B-0A0A01012FC9}"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矩形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標題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extLst/>
          </a:lstStyle>
          <a:p>
            <a:fld id="{16FE7E5E-7B1A-4830-846E-1BA94FB8C19E}" type="datetimeFigureOut">
              <a:rPr lang="zh-TW" altLang="en-US" smtClean="0"/>
              <a:t>2013/8/8</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5C18FC78-6A7D-4973-942B-0A0A01012FC9}" type="slidenum">
              <a:rPr lang="zh-TW" altLang="en-US" smtClean="0"/>
              <a:t>‹#›</a:t>
            </a:fld>
            <a:endParaRPr lang="zh-TW" altLang="en-US"/>
          </a:p>
        </p:txBody>
      </p:sp>
      <p:sp>
        <p:nvSpPr>
          <p:cNvPr id="10" name="矩形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橢圓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橢圓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16FE7E5E-7B1A-4830-846E-1BA94FB8C19E}" type="datetimeFigureOut">
              <a:rPr lang="zh-TW" altLang="en-US" smtClean="0"/>
              <a:t>2013/8/8</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5C18FC78-6A7D-4973-942B-0A0A01012FC9}"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16FE7E5E-7B1A-4830-846E-1BA94FB8C19E}" type="datetimeFigureOut">
              <a:rPr lang="zh-TW" altLang="en-US" smtClean="0"/>
              <a:t>2013/8/8</a:t>
            </a:fld>
            <a:endParaRPr lang="zh-TW" altLang="en-US"/>
          </a:p>
        </p:txBody>
      </p:sp>
      <p:sp>
        <p:nvSpPr>
          <p:cNvPr id="8" name="頁尾版面配置區 7"/>
          <p:cNvSpPr>
            <a:spLocks noGrp="1"/>
          </p:cNvSpPr>
          <p:nvPr>
            <p:ph type="ftr" sz="quarter" idx="11"/>
          </p:nvPr>
        </p:nvSpPr>
        <p:spPr/>
        <p:txBody>
          <a:bodyPr/>
          <a:lstStyle>
            <a:extLst/>
          </a:lstStyle>
          <a:p>
            <a:endParaRPr lang="zh-TW" altLang="en-US"/>
          </a:p>
        </p:txBody>
      </p:sp>
      <p:sp>
        <p:nvSpPr>
          <p:cNvPr id="9" name="投影片編號版面配置區 8"/>
          <p:cNvSpPr>
            <a:spLocks noGrp="1"/>
          </p:cNvSpPr>
          <p:nvPr>
            <p:ph type="sldNum" sz="quarter" idx="12"/>
          </p:nvPr>
        </p:nvSpPr>
        <p:spPr/>
        <p:txBody>
          <a:bodyPr/>
          <a:lstStyle>
            <a:extLst/>
          </a:lstStyle>
          <a:p>
            <a:fld id="{5C18FC78-6A7D-4973-942B-0A0A01012FC9}"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nchor="ctr"/>
          <a:lstStyle>
            <a:extLst/>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extLst/>
          </a:lstStyle>
          <a:p>
            <a:fld id="{16FE7E5E-7B1A-4830-846E-1BA94FB8C19E}" type="datetimeFigureOut">
              <a:rPr lang="zh-TW" altLang="en-US" smtClean="0"/>
              <a:t>2013/8/8</a:t>
            </a:fld>
            <a:endParaRPr lang="zh-TW" altLang="en-US"/>
          </a:p>
        </p:txBody>
      </p:sp>
      <p:sp>
        <p:nvSpPr>
          <p:cNvPr id="4" name="頁尾版面配置區 3"/>
          <p:cNvSpPr>
            <a:spLocks noGrp="1"/>
          </p:cNvSpPr>
          <p:nvPr>
            <p:ph type="ftr" sz="quarter" idx="11"/>
          </p:nvPr>
        </p:nvSpPr>
        <p:spPr/>
        <p:txBody>
          <a:bodyPr/>
          <a:lstStyle>
            <a:extLst/>
          </a:lstStyle>
          <a:p>
            <a:endParaRPr lang="zh-TW" altLang="en-US"/>
          </a:p>
        </p:txBody>
      </p:sp>
      <p:sp>
        <p:nvSpPr>
          <p:cNvPr id="5" name="投影片編號版面配置區 4"/>
          <p:cNvSpPr>
            <a:spLocks noGrp="1"/>
          </p:cNvSpPr>
          <p:nvPr>
            <p:ph type="sldNum" sz="quarter" idx="12"/>
          </p:nvPr>
        </p:nvSpPr>
        <p:spPr/>
        <p:txBody>
          <a:bodyPr/>
          <a:lstStyle>
            <a:extLst/>
          </a:lstStyle>
          <a:p>
            <a:fld id="{5C18FC78-6A7D-4973-942B-0A0A01012FC9}"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日期版面配置區 1"/>
          <p:cNvSpPr>
            <a:spLocks noGrp="1"/>
          </p:cNvSpPr>
          <p:nvPr>
            <p:ph type="dt" sz="half" idx="10"/>
          </p:nvPr>
        </p:nvSpPr>
        <p:spPr/>
        <p:txBody>
          <a:bodyPr/>
          <a:lstStyle>
            <a:extLst/>
          </a:lstStyle>
          <a:p>
            <a:fld id="{16FE7E5E-7B1A-4830-846E-1BA94FB8C19E}" type="datetimeFigureOut">
              <a:rPr lang="zh-TW" altLang="en-US" smtClean="0"/>
              <a:t>2013/8/8</a:t>
            </a:fld>
            <a:endParaRPr lang="zh-TW" altLang="en-US"/>
          </a:p>
        </p:txBody>
      </p:sp>
      <p:sp>
        <p:nvSpPr>
          <p:cNvPr id="3" name="頁尾版面配置區 2"/>
          <p:cNvSpPr>
            <a:spLocks noGrp="1"/>
          </p:cNvSpPr>
          <p:nvPr>
            <p:ph type="ftr" sz="quarter" idx="11"/>
          </p:nvPr>
        </p:nvSpPr>
        <p:spPr/>
        <p:txBody>
          <a:bodyPr/>
          <a:lstStyle>
            <a:extLst/>
          </a:lstStyle>
          <a:p>
            <a:endParaRPr lang="zh-TW" altLang="en-US"/>
          </a:p>
        </p:txBody>
      </p:sp>
      <p:sp>
        <p:nvSpPr>
          <p:cNvPr id="4" name="投影片編號版面配置區 3"/>
          <p:cNvSpPr>
            <a:spLocks noGrp="1"/>
          </p:cNvSpPr>
          <p:nvPr>
            <p:ph type="sldNum" sz="quarter" idx="12"/>
          </p:nvPr>
        </p:nvSpPr>
        <p:spPr/>
        <p:txBody>
          <a:bodyPr/>
          <a:lstStyle>
            <a:extLst/>
          </a:lstStyle>
          <a:p>
            <a:fld id="{5C18FC78-6A7D-4973-942B-0A0A01012FC9}" type="slidenum">
              <a:rPr lang="zh-TW" altLang="en-US" smtClean="0"/>
              <a:t>‹#›</a:t>
            </a:fld>
            <a:endParaRPr lang="zh-TW" altLang="en-US"/>
          </a:p>
        </p:txBody>
      </p:sp>
      <p:sp>
        <p:nvSpPr>
          <p:cNvPr id="6" name="矩形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16FE7E5E-7B1A-4830-846E-1BA94FB8C19E}" type="datetimeFigureOut">
              <a:rPr lang="zh-TW" altLang="en-US" smtClean="0"/>
              <a:t>2013/8/8</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5C18FC78-6A7D-4973-942B-0A0A01012FC9}"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extLst/>
          </a:lstStyle>
          <a:p>
            <a:fld id="{16FE7E5E-7B1A-4830-846E-1BA94FB8C19E}" type="datetimeFigureOut">
              <a:rPr lang="zh-TW" altLang="en-US" smtClean="0"/>
              <a:t>2013/8/8</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5C18FC78-6A7D-4973-942B-0A0A01012FC9}" type="slidenum">
              <a:rPr lang="zh-TW" altLang="en-US" smtClean="0"/>
              <a:t>‹#›</a:t>
            </a:fld>
            <a:endParaRPr lang="zh-TW" altLang="en-US"/>
          </a:p>
        </p:txBody>
      </p:sp>
      <p:sp>
        <p:nvSpPr>
          <p:cNvPr id="8" name="矩形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圖片版面配置區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zh-TW" altLang="en-US" smtClean="0"/>
              <a:t>按一下圖示以新增圖片</a:t>
            </a:r>
            <a:endParaRPr kumimoji="0" lang="en-US" dirty="0"/>
          </a:p>
        </p:txBody>
      </p:sp>
      <p:sp>
        <p:nvSpPr>
          <p:cNvPr id="9" name="流程圖: 程序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流程圖: 程序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文字版面配置區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zh-TW" altLang="en-US" smtClean="0"/>
              <a:t>按一下以編輯母片文字樣式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圓形圖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橢圓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甜甜圈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矩形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標題版面配置區 4"/>
          <p:cNvSpPr>
            <a:spLocks noGrp="1"/>
          </p:cNvSpPr>
          <p:nvPr>
            <p:ph type="title"/>
          </p:nvPr>
        </p:nvSpPr>
        <p:spPr>
          <a:xfrm>
            <a:off x="1435608" y="274638"/>
            <a:ext cx="7498080" cy="1143000"/>
          </a:xfrm>
          <a:prstGeom prst="rect">
            <a:avLst/>
          </a:prstGeom>
        </p:spPr>
        <p:txBody>
          <a:bodyPr anchor="ctr">
            <a:normAutofit/>
          </a:bodyPr>
          <a:lstStyle>
            <a:extLst/>
          </a:lstStyle>
          <a:p>
            <a:r>
              <a:rPr kumimoji="0" lang="zh-TW" altLang="en-US" smtClean="0"/>
              <a:t>按一下以編輯母片標題樣式</a:t>
            </a:r>
            <a:endParaRPr kumimoji="0" lang="en-US"/>
          </a:p>
        </p:txBody>
      </p:sp>
      <p:sp>
        <p:nvSpPr>
          <p:cNvPr id="9" name="文字版面配置區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24" name="日期版面配置區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6FE7E5E-7B1A-4830-846E-1BA94FB8C19E}" type="datetimeFigureOut">
              <a:rPr lang="zh-TW" altLang="en-US" smtClean="0"/>
              <a:t>2013/8/8</a:t>
            </a:fld>
            <a:endParaRPr lang="zh-TW" altLang="en-US"/>
          </a:p>
        </p:txBody>
      </p:sp>
      <p:sp>
        <p:nvSpPr>
          <p:cNvPr id="10" name="頁尾版面配置區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zh-TW" altLang="en-US"/>
          </a:p>
        </p:txBody>
      </p:sp>
      <p:sp>
        <p:nvSpPr>
          <p:cNvPr id="22" name="投影片編號版面配置區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C18FC78-6A7D-4973-942B-0A0A01012FC9}" type="slidenum">
              <a:rPr lang="zh-TW" altLang="en-US" smtClean="0"/>
              <a:t>‹#›</a:t>
            </a:fld>
            <a:endParaRPr lang="zh-TW" altLang="en-US"/>
          </a:p>
        </p:txBody>
      </p:sp>
      <p:sp>
        <p:nvSpPr>
          <p:cNvPr id="15" name="矩形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fontScale="90000"/>
          </a:bodyPr>
          <a:lstStyle/>
          <a:p>
            <a:r>
              <a:rPr lang="en-US" altLang="zh-TW" dirty="0" smtClean="0"/>
              <a:t>Black Hole </a:t>
            </a:r>
            <a:r>
              <a:rPr lang="en-US" altLang="zh-TW" smtClean="0"/>
              <a:t>Astrophsics</a:t>
            </a:r>
            <a:r>
              <a:rPr lang="en-US" altLang="zh-TW" dirty="0" smtClean="0"/>
              <a:t/>
            </a:r>
            <a:br>
              <a:rPr lang="en-US" altLang="zh-TW" dirty="0" smtClean="0"/>
            </a:br>
            <a:r>
              <a:rPr lang="en-US" altLang="zh-TW" sz="3000" dirty="0" smtClean="0"/>
              <a:t>The Engine Paradigm</a:t>
            </a:r>
            <a:br>
              <a:rPr lang="en-US" altLang="zh-TW" sz="3000" dirty="0" smtClean="0"/>
            </a:br>
            <a:r>
              <a:rPr lang="en-US" altLang="zh-TW" sz="3000" dirty="0" smtClean="0"/>
              <a:t>Ch2.3~Ch2.6</a:t>
            </a:r>
            <a:endParaRPr lang="zh-TW" altLang="en-US" dirty="0"/>
          </a:p>
        </p:txBody>
      </p:sp>
      <p:sp>
        <p:nvSpPr>
          <p:cNvPr id="3" name="副標題 2"/>
          <p:cNvSpPr>
            <a:spLocks noGrp="1"/>
          </p:cNvSpPr>
          <p:nvPr>
            <p:ph type="subTitle" idx="1"/>
          </p:nvPr>
        </p:nvSpPr>
        <p:spPr>
          <a:xfrm>
            <a:off x="1403648" y="4581128"/>
            <a:ext cx="7406640" cy="1752600"/>
          </a:xfrm>
        </p:spPr>
        <p:txBody>
          <a:bodyPr/>
          <a:lstStyle/>
          <a:p>
            <a:pPr algn="ctr"/>
            <a:r>
              <a:rPr lang="en-US" altLang="zh-TW" dirty="0" smtClean="0"/>
              <a:t>8/8 2:00 pm</a:t>
            </a:r>
            <a:endParaRPr lang="zh-TW" altLang="en-US" dirty="0"/>
          </a:p>
        </p:txBody>
      </p:sp>
    </p:spTree>
    <p:extLst>
      <p:ext uri="{BB962C8B-B14F-4D97-AF65-F5344CB8AC3E}">
        <p14:creationId xmlns:p14="http://schemas.microsoft.com/office/powerpoint/2010/main" val="1510141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標題 1"/>
              <p:cNvSpPr>
                <a:spLocks noGrp="1"/>
              </p:cNvSpPr>
              <p:nvPr>
                <p:ph type="title"/>
              </p:nvPr>
            </p:nvSpPr>
            <p:spPr>
              <a:xfrm>
                <a:off x="1403648" y="2420888"/>
                <a:ext cx="7498080" cy="1656184"/>
              </a:xfrm>
            </p:spPr>
            <p:txBody>
              <a:bodyPr>
                <a:normAutofit fontScale="90000"/>
              </a:bodyPr>
              <a:lstStyle/>
              <a:p>
                <a:pPr algn="ctr"/>
                <a:r>
                  <a:rPr lang="en-US" altLang="zh-TW" dirty="0" smtClean="0"/>
                  <a:t>Ch2.3.2.1 </a:t>
                </a:r>
                <a:r>
                  <a:rPr lang="en-US" altLang="zh-TW" dirty="0" err="1" smtClean="0"/>
                  <a:t>Comptonized</a:t>
                </a:r>
                <a:r>
                  <a:rPr lang="en-US" altLang="zh-TW" dirty="0" smtClean="0"/>
                  <a:t> Power </a:t>
                </a:r>
                <a:r>
                  <a:rPr lang="en-US" altLang="zh-TW" dirty="0" err="1" smtClean="0"/>
                  <a:t>Law,Reflection</a:t>
                </a:r>
                <a:r>
                  <a:rPr lang="en-US" altLang="zh-TW" dirty="0" smtClean="0"/>
                  <a:t> </a:t>
                </a:r>
                <a:r>
                  <a:rPr lang="en-US" altLang="zh-TW" dirty="0" err="1" smtClean="0"/>
                  <a:t>Spectrum,and</a:t>
                </a:r>
                <a:r>
                  <a:rPr lang="en-US" altLang="zh-TW" dirty="0" smtClean="0"/>
                  <a:t> Iron K</a:t>
                </a:r>
                <a14:m>
                  <m:oMath xmlns:m="http://schemas.openxmlformats.org/officeDocument/2006/math">
                    <m:r>
                      <a:rPr lang="zh-TW" altLang="en-US" i="1" smtClean="0">
                        <a:latin typeface="Cambria Math"/>
                      </a:rPr>
                      <m:t>𝛼</m:t>
                    </m:r>
                  </m:oMath>
                </a14:m>
                <a:r>
                  <a:rPr lang="zh-TW" altLang="en-US" dirty="0" smtClean="0"/>
                  <a:t> </a:t>
                </a:r>
                <a:r>
                  <a:rPr lang="en-US" altLang="zh-TW" dirty="0" smtClean="0"/>
                  <a:t>Emission</a:t>
                </a:r>
                <a:endParaRPr lang="zh-TW" altLang="en-US" dirty="0"/>
              </a:p>
            </p:txBody>
          </p:sp>
        </mc:Choice>
        <mc:Fallback xmlns="">
          <p:sp>
            <p:nvSpPr>
              <p:cNvPr id="2" name="標題 1"/>
              <p:cNvSpPr>
                <a:spLocks noGrp="1" noRot="1" noChangeAspect="1" noMove="1" noResize="1" noEditPoints="1" noAdjustHandles="1" noChangeArrowheads="1" noChangeShapeType="1" noTextEdit="1"/>
              </p:cNvSpPr>
              <p:nvPr>
                <p:ph type="title"/>
              </p:nvPr>
            </p:nvSpPr>
            <p:spPr>
              <a:xfrm>
                <a:off x="1403648" y="2420888"/>
                <a:ext cx="7498080" cy="1656184"/>
              </a:xfrm>
              <a:blipFill rotWithShape="1">
                <a:blip r:embed="rId2"/>
                <a:stretch>
                  <a:fillRect t="-13235" r="-1220" b="-2500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265564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1435608" y="404664"/>
                <a:ext cx="7498080" cy="5843736"/>
              </a:xfrm>
            </p:spPr>
            <p:txBody>
              <a:bodyPr>
                <a:normAutofit fontScale="92500"/>
              </a:bodyPr>
              <a:lstStyle/>
              <a:p>
                <a:r>
                  <a:rPr lang="en-US" altLang="zh-TW" dirty="0" smtClean="0"/>
                  <a:t>The observed X-ray spectrum of </a:t>
                </a:r>
                <a:r>
                  <a:rPr lang="en-US" altLang="zh-TW" dirty="0" err="1"/>
                  <a:t>Seyfert</a:t>
                </a:r>
                <a:r>
                  <a:rPr lang="en-US" altLang="zh-TW" dirty="0"/>
                  <a:t> galaxies is rather “</a:t>
                </a:r>
                <a:r>
                  <a:rPr lang="en-US" altLang="zh-TW" dirty="0" smtClean="0"/>
                  <a:t>hard.</a:t>
                </a:r>
              </a:p>
              <a:p>
                <a:r>
                  <a:rPr lang="en-US" altLang="zh-TW" dirty="0" smtClean="0"/>
                  <a:t>Spectrum </a:t>
                </a:r>
                <a:r>
                  <a:rPr lang="en-US" altLang="zh-TW" dirty="0"/>
                  <a:t>is thought to be produced when photons emitted by an optically thick, </a:t>
                </a:r>
                <a:r>
                  <a:rPr lang="en-US" altLang="zh-TW" dirty="0" smtClean="0"/>
                  <a:t>cool (</a:t>
                </a:r>
                <a:r>
                  <a:rPr lang="en-US" altLang="zh-TW" dirty="0"/>
                  <a:t>106.7 K) disk are </a:t>
                </a:r>
                <a:r>
                  <a:rPr lang="en-US" altLang="zh-TW" dirty="0">
                    <a:solidFill>
                      <a:srgbClr val="FF0000"/>
                    </a:solidFill>
                  </a:rPr>
                  <a:t>Compton up-scattered </a:t>
                </a:r>
                <a:r>
                  <a:rPr lang="en-US" altLang="zh-TW" dirty="0"/>
                  <a:t>by a hot, optically thin (</a:t>
                </a:r>
                <a14:m>
                  <m:oMath xmlns:m="http://schemas.openxmlformats.org/officeDocument/2006/math">
                    <m:sSup>
                      <m:sSupPr>
                        <m:ctrlPr>
                          <a:rPr lang="en-US" altLang="zh-TW" i="1" dirty="0" smtClean="0">
                            <a:latin typeface="Cambria Math"/>
                          </a:rPr>
                        </m:ctrlPr>
                      </m:sSupPr>
                      <m:e>
                        <m:r>
                          <a:rPr lang="en-US" altLang="zh-TW" b="0" i="1" dirty="0" smtClean="0">
                            <a:latin typeface="Cambria Math"/>
                          </a:rPr>
                          <m:t>10</m:t>
                        </m:r>
                      </m:e>
                      <m:sup>
                        <m:r>
                          <a:rPr lang="en-US" altLang="zh-TW" b="0" i="1" dirty="0" smtClean="0">
                            <a:latin typeface="Cambria Math"/>
                          </a:rPr>
                          <m:t>9</m:t>
                        </m:r>
                      </m:sup>
                    </m:sSup>
                  </m:oMath>
                </a14:m>
                <a:r>
                  <a:rPr lang="en-US" altLang="zh-TW" dirty="0"/>
                  <a:t> K) plasma</a:t>
                </a:r>
                <a:r>
                  <a:rPr lang="en-US" altLang="zh-TW" dirty="0" smtClean="0"/>
                  <a:t>.</a:t>
                </a:r>
              </a:p>
              <a:p>
                <a:r>
                  <a:rPr lang="en-US" altLang="zh-TW" dirty="0" err="1" smtClean="0">
                    <a:solidFill>
                      <a:srgbClr val="0070C0"/>
                    </a:solidFill>
                  </a:rPr>
                  <a:t>Seyfert</a:t>
                </a:r>
                <a:r>
                  <a:rPr lang="en-US" altLang="zh-TW" dirty="0" smtClean="0">
                    <a:solidFill>
                      <a:srgbClr val="0070C0"/>
                    </a:solidFill>
                  </a:rPr>
                  <a:t> </a:t>
                </a:r>
                <a:r>
                  <a:rPr lang="en-US" altLang="zh-TW" dirty="0">
                    <a:solidFill>
                      <a:srgbClr val="0070C0"/>
                    </a:solidFill>
                  </a:rPr>
                  <a:t>1 galaxies </a:t>
                </a:r>
                <a:r>
                  <a:rPr lang="en-US" altLang="zh-TW" dirty="0"/>
                  <a:t>there also appears to be a ‘</a:t>
                </a:r>
                <a:r>
                  <a:rPr lang="en-US" altLang="zh-TW" dirty="0">
                    <a:solidFill>
                      <a:srgbClr val="FF0000"/>
                    </a:solidFill>
                  </a:rPr>
                  <a:t>reflection</a:t>
                </a:r>
                <a:r>
                  <a:rPr lang="en-US" altLang="zh-TW" dirty="0"/>
                  <a:t>’ component, peaking at about 20–30 </a:t>
                </a:r>
                <a:r>
                  <a:rPr lang="en-US" altLang="zh-TW" dirty="0" err="1"/>
                  <a:t>keV</a:t>
                </a:r>
                <a:r>
                  <a:rPr lang="en-US" altLang="zh-TW" dirty="0"/>
                  <a:t> (50–72 × 1017 Hz), which is produced when the very hard X-rays from the power-law source strike cold gas and then are down-scattered.</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1435608" y="404664"/>
                <a:ext cx="7498080" cy="5843736"/>
              </a:xfrm>
              <a:blipFill rotWithShape="1">
                <a:blip r:embed="rId2"/>
                <a:stretch>
                  <a:fillRect t="-1356" r="-2033" b="-125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286671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35608" y="404664"/>
            <a:ext cx="7498080" cy="5843736"/>
          </a:xfrm>
        </p:spPr>
        <p:txBody>
          <a:bodyPr/>
          <a:lstStyle/>
          <a:p>
            <a:r>
              <a:rPr lang="en-US" altLang="zh-TW" dirty="0" err="1">
                <a:solidFill>
                  <a:srgbClr val="0070C0"/>
                </a:solidFill>
              </a:rPr>
              <a:t>Seyfert</a:t>
            </a:r>
            <a:r>
              <a:rPr lang="en-US" altLang="zh-TW" dirty="0">
                <a:solidFill>
                  <a:srgbClr val="0070C0"/>
                </a:solidFill>
              </a:rPr>
              <a:t> galaxies </a:t>
            </a:r>
            <a:r>
              <a:rPr lang="en-US" altLang="zh-TW" dirty="0" smtClean="0">
                <a:solidFill>
                  <a:srgbClr val="0070C0"/>
                </a:solidFill>
              </a:rPr>
              <a:t>types 1.5–2 </a:t>
            </a:r>
            <a:r>
              <a:rPr lang="en-US" altLang="zh-TW" dirty="0" smtClean="0"/>
              <a:t>is </a:t>
            </a:r>
            <a:r>
              <a:rPr lang="en-US" altLang="zh-TW" dirty="0"/>
              <a:t>considerable </a:t>
            </a:r>
            <a:r>
              <a:rPr lang="en-US" altLang="zh-TW" dirty="0">
                <a:solidFill>
                  <a:srgbClr val="FF0000"/>
                </a:solidFill>
              </a:rPr>
              <a:t>absorption at lower X-ray energies </a:t>
            </a:r>
            <a:r>
              <a:rPr lang="en-US" altLang="zh-TW" dirty="0"/>
              <a:t>(a few </a:t>
            </a:r>
            <a:r>
              <a:rPr lang="en-US" altLang="zh-TW" dirty="0" err="1"/>
              <a:t>keV</a:t>
            </a:r>
            <a:r>
              <a:rPr lang="en-US" altLang="zh-TW" dirty="0"/>
              <a:t>) due to a large </a:t>
            </a:r>
            <a:r>
              <a:rPr lang="en-US" altLang="zh-TW" dirty="0" smtClean="0"/>
              <a:t>number </a:t>
            </a:r>
            <a:r>
              <a:rPr lang="en-US" altLang="zh-TW" dirty="0"/>
              <a:t>of cold atoms along the line of sight between the observer and the X-ray emitter </a:t>
            </a:r>
            <a:r>
              <a:rPr lang="en-US" altLang="zh-TW" dirty="0" smtClean="0"/>
              <a:t>.</a:t>
            </a:r>
          </a:p>
          <a:p>
            <a:r>
              <a:rPr lang="en-US" altLang="zh-TW" dirty="0"/>
              <a:t>This result is consistent </a:t>
            </a:r>
            <a:r>
              <a:rPr lang="en-US" altLang="zh-TW" dirty="0" smtClean="0"/>
              <a:t>with the </a:t>
            </a:r>
            <a:r>
              <a:rPr lang="en-US" altLang="zh-TW" dirty="0"/>
              <a:t>above dusty torus model</a:t>
            </a:r>
            <a:r>
              <a:rPr lang="en-US" altLang="zh-TW" dirty="0" smtClean="0"/>
              <a:t>.</a:t>
            </a:r>
          </a:p>
          <a:p>
            <a:endParaRPr lang="en-US" altLang="zh-TW" dirty="0" smtClean="0"/>
          </a:p>
          <a:p>
            <a:endParaRPr lang="zh-TW" altLang="en-US" dirty="0"/>
          </a:p>
        </p:txBody>
      </p:sp>
    </p:spTree>
    <p:extLst>
      <p:ext uri="{BB962C8B-B14F-4D97-AF65-F5344CB8AC3E}">
        <p14:creationId xmlns:p14="http://schemas.microsoft.com/office/powerpoint/2010/main" val="1176080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35608" y="332656"/>
            <a:ext cx="7498080" cy="5915744"/>
          </a:xfrm>
        </p:spPr>
        <p:txBody>
          <a:bodyPr/>
          <a:lstStyle/>
          <a:p>
            <a:r>
              <a:rPr lang="en-US" altLang="zh-TW" dirty="0" smtClean="0">
                <a:solidFill>
                  <a:srgbClr val="0070C0"/>
                </a:solidFill>
              </a:rPr>
              <a:t>Other </a:t>
            </a:r>
            <a:r>
              <a:rPr lang="en-US" altLang="zh-TW" dirty="0" err="1">
                <a:solidFill>
                  <a:srgbClr val="0070C0"/>
                </a:solidFill>
              </a:rPr>
              <a:t>Seyferts</a:t>
            </a:r>
            <a:r>
              <a:rPr lang="en-US" altLang="zh-TW" dirty="0">
                <a:solidFill>
                  <a:srgbClr val="0070C0"/>
                </a:solidFill>
              </a:rPr>
              <a:t> </a:t>
            </a:r>
            <a:r>
              <a:rPr lang="en-US" altLang="zh-TW" dirty="0"/>
              <a:t>with broad red iron line wings indicates that rotational velocities of the disk are so high that the disk must approach extremely close to the black hole – well within the last stable orbit radius for a </a:t>
            </a:r>
            <a:r>
              <a:rPr lang="en-US" altLang="zh-TW" dirty="0">
                <a:solidFill>
                  <a:srgbClr val="FF0000"/>
                </a:solidFill>
              </a:rPr>
              <a:t>non-rotating black hole </a:t>
            </a:r>
            <a:r>
              <a:rPr lang="en-US" altLang="zh-TW" dirty="0"/>
              <a:t>(6 GM/c2).</a:t>
            </a:r>
            <a:endParaRPr lang="zh-TW" altLang="en-US" dirty="0"/>
          </a:p>
        </p:txBody>
      </p:sp>
    </p:spTree>
    <p:extLst>
      <p:ext uri="{BB962C8B-B14F-4D97-AF65-F5344CB8AC3E}">
        <p14:creationId xmlns:p14="http://schemas.microsoft.com/office/powerpoint/2010/main" val="775770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35608" y="332656"/>
            <a:ext cx="7498080" cy="5915744"/>
          </a:xfrm>
        </p:spPr>
        <p:txBody>
          <a:bodyPr/>
          <a:lstStyle/>
          <a:p>
            <a:r>
              <a:rPr lang="en-US" altLang="zh-TW" dirty="0" smtClean="0">
                <a:solidFill>
                  <a:srgbClr val="0070C0"/>
                </a:solidFill>
              </a:rPr>
              <a:t>Continuum </a:t>
            </a:r>
            <a:r>
              <a:rPr lang="en-US" altLang="zh-TW" dirty="0">
                <a:solidFill>
                  <a:srgbClr val="0070C0"/>
                </a:solidFill>
              </a:rPr>
              <a:t>radiation</a:t>
            </a:r>
            <a:r>
              <a:rPr lang="en-US" altLang="zh-TW" dirty="0"/>
              <a:t>, there is strong line emission from iron </a:t>
            </a:r>
            <a:r>
              <a:rPr lang="en-US" altLang="zh-TW" dirty="0" smtClean="0"/>
              <a:t>at about </a:t>
            </a:r>
            <a:r>
              <a:rPr lang="en-US" altLang="zh-TW" dirty="0"/>
              <a:t>6–7 </a:t>
            </a:r>
            <a:r>
              <a:rPr lang="en-US" altLang="zh-TW" dirty="0" err="1"/>
              <a:t>keV</a:t>
            </a:r>
            <a:r>
              <a:rPr lang="en-US" altLang="zh-TW" dirty="0"/>
              <a:t>. Iron has a </a:t>
            </a:r>
            <a:r>
              <a:rPr lang="en-US" altLang="zh-TW" dirty="0">
                <a:solidFill>
                  <a:srgbClr val="FF0000"/>
                </a:solidFill>
              </a:rPr>
              <a:t>Kα fluorescence line </a:t>
            </a:r>
            <a:r>
              <a:rPr lang="en-US" altLang="zh-TW" dirty="0"/>
              <a:t>in this energy range, occurring when hard X-rays knock out an inner K shell electron, and a </a:t>
            </a:r>
            <a:r>
              <a:rPr lang="en-US" altLang="zh-TW" dirty="0" smtClean="0"/>
              <a:t>remaining </a:t>
            </a:r>
            <a:r>
              <a:rPr lang="en-US" altLang="zh-TW" dirty="0"/>
              <a:t>outer shell L </a:t>
            </a:r>
            <a:r>
              <a:rPr lang="en-US" altLang="zh-TW" dirty="0" smtClean="0"/>
              <a:t>shell electron </a:t>
            </a:r>
            <a:r>
              <a:rPr lang="en-US" altLang="zh-TW" dirty="0"/>
              <a:t>then falls back down to the K shell, emitting a photon as the </a:t>
            </a:r>
            <a:r>
              <a:rPr lang="en-US" altLang="zh-TW" dirty="0" smtClean="0"/>
              <a:t>newly-ionized atom </a:t>
            </a:r>
            <a:r>
              <a:rPr lang="en-US" altLang="zh-TW" dirty="0"/>
              <a:t>readjusts.</a:t>
            </a:r>
            <a:endParaRPr lang="zh-TW" altLang="en-US" dirty="0"/>
          </a:p>
        </p:txBody>
      </p:sp>
    </p:spTree>
    <p:extLst>
      <p:ext uri="{BB962C8B-B14F-4D97-AF65-F5344CB8AC3E}">
        <p14:creationId xmlns:p14="http://schemas.microsoft.com/office/powerpoint/2010/main" val="2765196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35608" y="404664"/>
            <a:ext cx="7498080" cy="5843736"/>
          </a:xfrm>
        </p:spPr>
        <p:txBody>
          <a:bodyPr/>
          <a:lstStyle/>
          <a:p>
            <a:r>
              <a:rPr lang="en-US" altLang="zh-TW" dirty="0" err="1" smtClean="0">
                <a:solidFill>
                  <a:srgbClr val="0070C0"/>
                </a:solidFill>
              </a:rPr>
              <a:t>Seyfert</a:t>
            </a:r>
            <a:r>
              <a:rPr lang="en-US" altLang="zh-TW" dirty="0" smtClean="0">
                <a:solidFill>
                  <a:srgbClr val="0070C0"/>
                </a:solidFill>
              </a:rPr>
              <a:t> spectra models </a:t>
            </a:r>
            <a:r>
              <a:rPr lang="en-US" altLang="zh-TW" dirty="0"/>
              <a:t>generally assume that </a:t>
            </a:r>
            <a:r>
              <a:rPr lang="en-US" altLang="zh-TW" dirty="0">
                <a:solidFill>
                  <a:srgbClr val="FF0000"/>
                </a:solidFill>
              </a:rPr>
              <a:t>the original hard power law emission is produced by a geometrically thick</a:t>
            </a:r>
            <a:r>
              <a:rPr lang="en-US" altLang="zh-TW" dirty="0"/>
              <a:t>, hot disk region or corona near the center of an accretion </a:t>
            </a:r>
            <a:r>
              <a:rPr lang="en-US" altLang="zh-TW" dirty="0" smtClean="0"/>
              <a:t>disk </a:t>
            </a:r>
            <a:r>
              <a:rPr lang="en-US" altLang="zh-TW" dirty="0"/>
              <a:t>around the black hole</a:t>
            </a:r>
            <a:r>
              <a:rPr lang="en-US" altLang="zh-TW" dirty="0" smtClean="0"/>
              <a:t>.</a:t>
            </a:r>
          </a:p>
        </p:txBody>
      </p:sp>
    </p:spTree>
    <p:extLst>
      <p:ext uri="{BB962C8B-B14F-4D97-AF65-F5344CB8AC3E}">
        <p14:creationId xmlns:p14="http://schemas.microsoft.com/office/powerpoint/2010/main" val="2073235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35608" y="332656"/>
            <a:ext cx="7498080" cy="5915744"/>
          </a:xfrm>
        </p:spPr>
        <p:txBody>
          <a:bodyPr>
            <a:normAutofit lnSpcReduction="10000"/>
          </a:bodyPr>
          <a:lstStyle/>
          <a:p>
            <a:r>
              <a:rPr lang="en-US" altLang="zh-TW" sz="2600" dirty="0"/>
              <a:t>X-ray satellite ASCA (Advanced Satellite for Cosmology and Astrophysics) to observe the </a:t>
            </a:r>
            <a:r>
              <a:rPr lang="en-US" altLang="zh-TW" sz="2600" dirty="0" err="1"/>
              <a:t>Seyfert</a:t>
            </a:r>
            <a:r>
              <a:rPr lang="en-US" altLang="zh-TW" sz="2600" dirty="0"/>
              <a:t> 1 galaxy </a:t>
            </a:r>
            <a:r>
              <a:rPr lang="en-US" altLang="zh-TW" sz="2600" dirty="0" smtClean="0"/>
              <a:t>MCG-6-30-15.</a:t>
            </a:r>
          </a:p>
          <a:p>
            <a:r>
              <a:rPr lang="en-US" altLang="zh-TW" sz="2600" dirty="0"/>
              <a:t>They found that, while </a:t>
            </a:r>
            <a:r>
              <a:rPr lang="en-US" altLang="zh-TW" sz="2600" dirty="0">
                <a:solidFill>
                  <a:srgbClr val="FF0000"/>
                </a:solidFill>
              </a:rPr>
              <a:t>the emission line peaked at the expected 6.4 </a:t>
            </a:r>
            <a:r>
              <a:rPr lang="en-US" altLang="zh-TW" sz="2600" dirty="0" err="1">
                <a:solidFill>
                  <a:srgbClr val="FF0000"/>
                </a:solidFill>
              </a:rPr>
              <a:t>keV</a:t>
            </a:r>
            <a:r>
              <a:rPr lang="en-US" altLang="zh-TW" sz="2600" dirty="0">
                <a:solidFill>
                  <a:srgbClr val="FF0000"/>
                </a:solidFill>
              </a:rPr>
              <a:t> </a:t>
            </a:r>
            <a:r>
              <a:rPr lang="en-US" altLang="zh-TW" sz="2600" dirty="0"/>
              <a:t>and </a:t>
            </a:r>
            <a:r>
              <a:rPr lang="en-US" altLang="zh-TW" sz="2600" dirty="0">
                <a:solidFill>
                  <a:srgbClr val="FF0000"/>
                </a:solidFill>
              </a:rPr>
              <a:t>had little emission above that</a:t>
            </a:r>
            <a:r>
              <a:rPr lang="en-US" altLang="zh-TW" sz="2600" dirty="0"/>
              <a:t>, the line had an unusually broad red wing that extended down to below 4 </a:t>
            </a:r>
            <a:r>
              <a:rPr lang="en-US" altLang="zh-TW" sz="2600" dirty="0" err="1"/>
              <a:t>keV</a:t>
            </a:r>
            <a:r>
              <a:rPr lang="en-US" altLang="zh-TW" sz="2600" dirty="0" smtClean="0"/>
              <a:t>.</a:t>
            </a:r>
          </a:p>
          <a:p>
            <a:r>
              <a:rPr lang="en-US" altLang="zh-TW" sz="2600" dirty="0"/>
              <a:t>This broad emission is most likely caused by the </a:t>
            </a:r>
            <a:endParaRPr lang="en-US" altLang="zh-TW" sz="2600" dirty="0" smtClean="0"/>
          </a:p>
          <a:p>
            <a:pPr marL="82296" indent="0">
              <a:buNone/>
            </a:pPr>
            <a:r>
              <a:rPr lang="en-US" altLang="zh-TW" sz="2000" dirty="0" smtClean="0">
                <a:solidFill>
                  <a:srgbClr val="FF0000"/>
                </a:solidFill>
              </a:rPr>
              <a:t>relativistic </a:t>
            </a:r>
            <a:r>
              <a:rPr lang="en-US" altLang="zh-TW" sz="2000" dirty="0">
                <a:solidFill>
                  <a:srgbClr val="FF0000"/>
                </a:solidFill>
              </a:rPr>
              <a:t>gravitational redshift </a:t>
            </a:r>
            <a:r>
              <a:rPr lang="en-US" altLang="zh-TW" sz="2000" dirty="0"/>
              <a:t>in the deep potential well of the central black </a:t>
            </a:r>
            <a:r>
              <a:rPr lang="en-US" altLang="zh-TW" sz="2000" dirty="0" smtClean="0"/>
              <a:t>hole.</a:t>
            </a:r>
          </a:p>
          <a:p>
            <a:pPr marL="82296" indent="0">
              <a:buNone/>
            </a:pPr>
            <a:endParaRPr lang="en-US" altLang="zh-TW" sz="2000" dirty="0" smtClean="0"/>
          </a:p>
          <a:p>
            <a:pPr marL="82296" indent="0">
              <a:buNone/>
            </a:pPr>
            <a:r>
              <a:rPr lang="en-US" altLang="zh-TW" sz="2000" dirty="0" smtClean="0">
                <a:solidFill>
                  <a:srgbClr val="FF0000"/>
                </a:solidFill>
              </a:rPr>
              <a:t>Doppler </a:t>
            </a:r>
            <a:r>
              <a:rPr lang="en-US" altLang="zh-TW" sz="2000" dirty="0">
                <a:solidFill>
                  <a:srgbClr val="FF0000"/>
                </a:solidFill>
              </a:rPr>
              <a:t>redshift of the material rotating </a:t>
            </a:r>
            <a:r>
              <a:rPr lang="en-US" altLang="zh-TW" sz="2000" dirty="0"/>
              <a:t>in the relativistic accretion disk around the hole</a:t>
            </a:r>
            <a:r>
              <a:rPr lang="en-US" altLang="zh-TW" sz="2000" dirty="0" smtClean="0"/>
              <a:t>.</a:t>
            </a:r>
          </a:p>
          <a:p>
            <a:r>
              <a:rPr lang="en-US" altLang="zh-TW" sz="2400" dirty="0" smtClean="0"/>
              <a:t>Confirmed the </a:t>
            </a:r>
            <a:r>
              <a:rPr lang="en-US" altLang="zh-TW" sz="2400" dirty="0"/>
              <a:t>iron line in </a:t>
            </a:r>
            <a:r>
              <a:rPr lang="en-US" altLang="zh-TW" sz="2400" dirty="0" err="1"/>
              <a:t>Seyfert</a:t>
            </a:r>
            <a:r>
              <a:rPr lang="en-US" altLang="zh-TW" sz="2400" dirty="0"/>
              <a:t> 1 galaxies is indeed formed very near the black hole in the accretion disk</a:t>
            </a:r>
            <a:r>
              <a:rPr lang="en-US" altLang="zh-TW" sz="2400" dirty="0" smtClean="0"/>
              <a:t>.</a:t>
            </a:r>
            <a:endParaRPr lang="zh-TW" altLang="en-US" sz="2000" dirty="0"/>
          </a:p>
        </p:txBody>
      </p:sp>
    </p:spTree>
    <p:extLst>
      <p:ext uri="{BB962C8B-B14F-4D97-AF65-F5344CB8AC3E}">
        <p14:creationId xmlns:p14="http://schemas.microsoft.com/office/powerpoint/2010/main" val="1261164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31640" y="2276872"/>
            <a:ext cx="7498080" cy="1143000"/>
          </a:xfrm>
        </p:spPr>
        <p:txBody>
          <a:bodyPr/>
          <a:lstStyle/>
          <a:p>
            <a:pPr algn="ctr"/>
            <a:r>
              <a:rPr lang="en-US" altLang="zh-TW" dirty="0" err="1" smtClean="0"/>
              <a:t>Ch</a:t>
            </a:r>
            <a:r>
              <a:rPr lang="en-US" altLang="zh-TW" dirty="0" smtClean="0"/>
              <a:t> 2.3.2.2 The Warm Absorber</a:t>
            </a:r>
            <a:endParaRPr lang="zh-TW" altLang="en-US" dirty="0"/>
          </a:p>
        </p:txBody>
      </p:sp>
    </p:spTree>
    <p:extLst>
      <p:ext uri="{BB962C8B-B14F-4D97-AF65-F5344CB8AC3E}">
        <p14:creationId xmlns:p14="http://schemas.microsoft.com/office/powerpoint/2010/main" val="736722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35608" y="404664"/>
            <a:ext cx="7498080" cy="5843736"/>
          </a:xfrm>
        </p:spPr>
        <p:txBody>
          <a:bodyPr/>
          <a:lstStyle/>
          <a:p>
            <a:r>
              <a:rPr lang="en-US" altLang="zh-TW" dirty="0" smtClean="0"/>
              <a:t>Iron Line properties:</a:t>
            </a:r>
          </a:p>
          <a:p>
            <a:pPr marL="82296" indent="0">
              <a:buNone/>
            </a:pPr>
            <a:r>
              <a:rPr lang="en-US" altLang="zh-TW" sz="2400" dirty="0" smtClean="0"/>
              <a:t>Product by reflection and/or reprocessing</a:t>
            </a:r>
          </a:p>
          <a:p>
            <a:pPr marL="82296" indent="0">
              <a:buNone/>
            </a:pPr>
            <a:r>
              <a:rPr lang="en-US" altLang="zh-TW" sz="2400" dirty="0" err="1" smtClean="0"/>
              <a:t>Seyfert</a:t>
            </a:r>
            <a:r>
              <a:rPr lang="en-US" altLang="zh-TW" sz="2400" dirty="0" smtClean="0"/>
              <a:t> 2s stronger than </a:t>
            </a:r>
            <a:r>
              <a:rPr lang="en-US" altLang="zh-TW" sz="2400" dirty="0" err="1" smtClean="0"/>
              <a:t>Seyfert</a:t>
            </a:r>
            <a:r>
              <a:rPr lang="en-US" altLang="zh-TW" sz="2400" dirty="0" smtClean="0"/>
              <a:t> 1s</a:t>
            </a:r>
          </a:p>
          <a:p>
            <a:pPr marL="82296" indent="0">
              <a:buNone/>
            </a:pPr>
            <a:endParaRPr lang="en-US" altLang="zh-TW" sz="2400" dirty="0"/>
          </a:p>
          <a:p>
            <a:r>
              <a:rPr lang="en-US" altLang="zh-TW" dirty="0"/>
              <a:t>There </a:t>
            </a:r>
            <a:r>
              <a:rPr lang="en-US" altLang="zh-TW" dirty="0" smtClean="0"/>
              <a:t>is an </a:t>
            </a:r>
            <a:r>
              <a:rPr lang="en-US" altLang="zh-TW" dirty="0"/>
              <a:t>indication that some, </a:t>
            </a:r>
            <a:r>
              <a:rPr lang="en-US" altLang="zh-TW" dirty="0" smtClean="0"/>
              <a:t>the </a:t>
            </a:r>
            <a:r>
              <a:rPr lang="en-US" altLang="zh-TW" dirty="0"/>
              <a:t>observed iron </a:t>
            </a:r>
            <a:r>
              <a:rPr lang="en-US" altLang="zh-TW" dirty="0" smtClean="0"/>
              <a:t>Kα emission </a:t>
            </a:r>
            <a:r>
              <a:rPr lang="en-US" altLang="zh-TW" dirty="0"/>
              <a:t>in </a:t>
            </a:r>
            <a:r>
              <a:rPr lang="en-US" altLang="zh-TW" dirty="0" err="1"/>
              <a:t>Seyfert</a:t>
            </a:r>
            <a:r>
              <a:rPr lang="en-US" altLang="zh-TW" dirty="0"/>
              <a:t> </a:t>
            </a:r>
            <a:r>
              <a:rPr lang="en-US" altLang="zh-TW" dirty="0" smtClean="0"/>
              <a:t>2 galaxies </a:t>
            </a:r>
            <a:r>
              <a:rPr lang="en-US" altLang="zh-TW" dirty="0"/>
              <a:t>might be produced in </a:t>
            </a:r>
            <a:r>
              <a:rPr lang="en-US" altLang="zh-TW" dirty="0">
                <a:solidFill>
                  <a:srgbClr val="FF0000"/>
                </a:solidFill>
              </a:rPr>
              <a:t>cold material that lies on </a:t>
            </a:r>
            <a:r>
              <a:rPr lang="en-US" altLang="zh-TW" dirty="0" smtClean="0">
                <a:solidFill>
                  <a:srgbClr val="FF0000"/>
                </a:solidFill>
              </a:rPr>
              <a:t>the inner </a:t>
            </a:r>
            <a:r>
              <a:rPr lang="en-US" altLang="zh-TW" dirty="0">
                <a:solidFill>
                  <a:srgbClr val="FF0000"/>
                </a:solidFill>
              </a:rPr>
              <a:t>far side of the dusty torus</a:t>
            </a:r>
            <a:r>
              <a:rPr lang="en-US" altLang="zh-TW" dirty="0"/>
              <a:t> rather than very near the black hole.</a:t>
            </a:r>
            <a:endParaRPr lang="en-US" altLang="zh-TW" dirty="0" smtClean="0"/>
          </a:p>
          <a:p>
            <a:pPr marL="82296" indent="0">
              <a:buNone/>
            </a:pPr>
            <a:endParaRPr lang="en-US" altLang="zh-TW" dirty="0"/>
          </a:p>
          <a:p>
            <a:endParaRPr lang="en-US" altLang="zh-TW" dirty="0" smtClean="0"/>
          </a:p>
          <a:p>
            <a:pPr marL="82296" indent="0">
              <a:buNone/>
            </a:pPr>
            <a:endParaRPr lang="zh-TW" altLang="en-US" dirty="0"/>
          </a:p>
        </p:txBody>
      </p:sp>
    </p:spTree>
    <p:extLst>
      <p:ext uri="{BB962C8B-B14F-4D97-AF65-F5344CB8AC3E}">
        <p14:creationId xmlns:p14="http://schemas.microsoft.com/office/powerpoint/2010/main" val="1131308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35608" y="404664"/>
            <a:ext cx="7498080" cy="5843736"/>
          </a:xfrm>
        </p:spPr>
        <p:txBody>
          <a:bodyPr>
            <a:normAutofit/>
          </a:bodyPr>
          <a:lstStyle/>
          <a:p>
            <a:r>
              <a:rPr lang="en-US" altLang="zh-TW" dirty="0"/>
              <a:t>When viewed in </a:t>
            </a:r>
            <a:r>
              <a:rPr lang="en-US" altLang="zh-TW" dirty="0" err="1"/>
              <a:t>Seyfert</a:t>
            </a:r>
            <a:r>
              <a:rPr lang="en-US" altLang="zh-TW" dirty="0"/>
              <a:t> 1s from above the dusty torus, the reflection will be much less, as the Kα emission produced near the black hole will not be absorbed</a:t>
            </a:r>
            <a:r>
              <a:rPr lang="en-US" altLang="zh-TW" dirty="0" smtClean="0"/>
              <a:t>.</a:t>
            </a:r>
          </a:p>
          <a:p>
            <a:endParaRPr lang="en-US" altLang="zh-TW" dirty="0"/>
          </a:p>
          <a:p>
            <a:r>
              <a:rPr lang="en-US" altLang="zh-TW" dirty="0" smtClean="0"/>
              <a:t>When </a:t>
            </a:r>
            <a:r>
              <a:rPr lang="en-US" altLang="zh-TW" dirty="0"/>
              <a:t>the torus is viewed in </a:t>
            </a:r>
            <a:r>
              <a:rPr lang="en-US" altLang="zh-TW" dirty="0" err="1"/>
              <a:t>Seyfert</a:t>
            </a:r>
            <a:r>
              <a:rPr lang="en-US" altLang="zh-TW" dirty="0"/>
              <a:t> 2s from the side, this material is seen in reflection, while the Kα emission </a:t>
            </a:r>
            <a:r>
              <a:rPr lang="en-US" altLang="zh-TW" dirty="0" smtClean="0"/>
              <a:t>produced </a:t>
            </a:r>
            <a:r>
              <a:rPr lang="en-US" altLang="zh-TW" dirty="0"/>
              <a:t>near the black hole may be attenuated or absorbed entirely.</a:t>
            </a:r>
            <a:endParaRPr lang="zh-TW" altLang="en-US" dirty="0"/>
          </a:p>
        </p:txBody>
      </p:sp>
    </p:spTree>
    <p:extLst>
      <p:ext uri="{BB962C8B-B14F-4D97-AF65-F5344CB8AC3E}">
        <p14:creationId xmlns:p14="http://schemas.microsoft.com/office/powerpoint/2010/main" val="1487815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87624" y="2564904"/>
            <a:ext cx="7416824" cy="1143000"/>
          </a:xfrm>
        </p:spPr>
        <p:txBody>
          <a:bodyPr>
            <a:normAutofit fontScale="90000"/>
          </a:bodyPr>
          <a:lstStyle/>
          <a:p>
            <a:pPr algn="ctr"/>
            <a:r>
              <a:rPr lang="en-US" altLang="zh-TW" dirty="0" smtClean="0"/>
              <a:t>Ch2.3 </a:t>
            </a:r>
            <a:r>
              <a:rPr lang="en-US" altLang="zh-TW" dirty="0" err="1" smtClean="0"/>
              <a:t>Seyfert</a:t>
            </a:r>
            <a:r>
              <a:rPr lang="en-US" altLang="zh-TW" dirty="0" smtClean="0"/>
              <a:t> Galaxies and Quasi-Stellar Objects</a:t>
            </a:r>
            <a:endParaRPr lang="zh-TW" altLang="en-US" dirty="0"/>
          </a:p>
        </p:txBody>
      </p:sp>
    </p:spTree>
    <p:extLst>
      <p:ext uri="{BB962C8B-B14F-4D97-AF65-F5344CB8AC3E}">
        <p14:creationId xmlns:p14="http://schemas.microsoft.com/office/powerpoint/2010/main" val="2991952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1435608" y="332656"/>
                <a:ext cx="7498080" cy="5915744"/>
              </a:xfrm>
            </p:spPr>
            <p:txBody>
              <a:bodyPr>
                <a:normAutofit/>
              </a:bodyPr>
              <a:lstStyle/>
              <a:p>
                <a:r>
                  <a:rPr lang="en-US" altLang="zh-TW" dirty="0" smtClean="0">
                    <a:solidFill>
                      <a:srgbClr val="0070C0"/>
                    </a:solidFill>
                  </a:rPr>
                  <a:t>Warm absorber </a:t>
                </a:r>
                <a:r>
                  <a:rPr lang="en-US" altLang="zh-TW" dirty="0" smtClean="0"/>
                  <a:t>named </a:t>
                </a:r>
                <a:r>
                  <a:rPr lang="en-US" altLang="zh-TW" dirty="0"/>
                  <a:t>by Jules Halpern </a:t>
                </a:r>
                <a:r>
                  <a:rPr lang="en-US" altLang="zh-TW" dirty="0" smtClean="0"/>
                  <a:t>(At </a:t>
                </a:r>
                <a:r>
                  <a:rPr lang="en-US" altLang="zh-TW" dirty="0"/>
                  <a:t>Caltech and the Smithsonian Astrophysical Observatory in </a:t>
                </a:r>
                <a:r>
                  <a:rPr lang="en-US" altLang="zh-TW" dirty="0" smtClean="0"/>
                  <a:t>Cambridge</a:t>
                </a:r>
                <a:r>
                  <a:rPr lang="en-US" altLang="zh-TW" dirty="0"/>
                  <a:t>) </a:t>
                </a:r>
                <a:r>
                  <a:rPr lang="en-US" altLang="zh-TW" dirty="0" smtClean="0"/>
                  <a:t>.</a:t>
                </a:r>
              </a:p>
              <a:p>
                <a:r>
                  <a:rPr lang="en-US" altLang="zh-TW" dirty="0"/>
                  <a:t>Such ‘warm’ (T &lt; </a:t>
                </a:r>
                <a14:m>
                  <m:oMath xmlns:m="http://schemas.openxmlformats.org/officeDocument/2006/math">
                    <m:sSup>
                      <m:sSupPr>
                        <m:ctrlPr>
                          <a:rPr lang="en-US" altLang="zh-TW" i="1" dirty="0" smtClean="0">
                            <a:latin typeface="Cambria Math"/>
                          </a:rPr>
                        </m:ctrlPr>
                      </m:sSupPr>
                      <m:e>
                        <m:r>
                          <a:rPr lang="en-US" altLang="zh-TW" b="0" i="1" dirty="0" smtClean="0">
                            <a:latin typeface="Cambria Math"/>
                          </a:rPr>
                          <m:t>10</m:t>
                        </m:r>
                      </m:e>
                      <m:sup>
                        <m:r>
                          <a:rPr lang="en-US" altLang="zh-TW" b="0" i="1" dirty="0" smtClean="0">
                            <a:latin typeface="Cambria Math"/>
                          </a:rPr>
                          <m:t>5</m:t>
                        </m:r>
                      </m:sup>
                    </m:sSup>
                  </m:oMath>
                </a14:m>
                <a:r>
                  <a:rPr lang="en-US" altLang="zh-TW" dirty="0"/>
                  <a:t> K) absorbing gas was seen in </a:t>
                </a:r>
                <a:r>
                  <a:rPr lang="en-US" altLang="zh-TW" dirty="0" err="1"/>
                  <a:t>Seyfert</a:t>
                </a:r>
                <a:r>
                  <a:rPr lang="en-US" altLang="zh-TW" dirty="0"/>
                  <a:t> 1s in the mid 1980s with the Einstein X-ray </a:t>
                </a:r>
                <a:r>
                  <a:rPr lang="en-US" altLang="zh-TW" dirty="0" smtClean="0"/>
                  <a:t>observatory.</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1435608" y="332656"/>
                <a:ext cx="7498080" cy="5915744"/>
              </a:xfrm>
              <a:blipFill rotWithShape="1">
                <a:blip r:embed="rId2"/>
                <a:stretch>
                  <a:fillRect t="-134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188938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2.3.3 Narrow-Line </a:t>
            </a:r>
            <a:r>
              <a:rPr lang="en-US" altLang="zh-TW" dirty="0" err="1"/>
              <a:t>Seyfert</a:t>
            </a:r>
            <a:r>
              <a:rPr lang="en-US" altLang="zh-TW" dirty="0"/>
              <a:t> 1 Galaxies</a:t>
            </a:r>
            <a:endParaRPr lang="zh-TW" altLang="en-US" dirty="0"/>
          </a:p>
        </p:txBody>
      </p:sp>
      <p:sp>
        <p:nvSpPr>
          <p:cNvPr id="3" name="內容版面配置區 2"/>
          <p:cNvSpPr>
            <a:spLocks noGrp="1"/>
          </p:cNvSpPr>
          <p:nvPr>
            <p:ph idx="1"/>
          </p:nvPr>
        </p:nvSpPr>
        <p:spPr/>
        <p:txBody>
          <a:bodyPr/>
          <a:lstStyle/>
          <a:p>
            <a:r>
              <a:rPr lang="en-US" altLang="zh-TW" dirty="0"/>
              <a:t>A recent addition to the </a:t>
            </a:r>
            <a:r>
              <a:rPr lang="en-US" altLang="zh-TW" dirty="0" err="1"/>
              <a:t>Seyfert</a:t>
            </a:r>
            <a:r>
              <a:rPr lang="en-US" altLang="zh-TW" dirty="0"/>
              <a:t> family of galaxies </a:t>
            </a:r>
            <a:r>
              <a:rPr lang="en-US" altLang="zh-TW" dirty="0" smtClean="0"/>
              <a:t>are </a:t>
            </a:r>
            <a:r>
              <a:rPr lang="en-US" altLang="zh-TW" dirty="0"/>
              <a:t>those whose nuclear spectra have the same kind of lines as those in </a:t>
            </a:r>
            <a:r>
              <a:rPr lang="en-US" altLang="zh-TW" dirty="0" err="1"/>
              <a:t>Seyfert</a:t>
            </a:r>
            <a:r>
              <a:rPr lang="en-US" altLang="zh-TW" dirty="0"/>
              <a:t> 1 nuclei, but </a:t>
            </a:r>
            <a:r>
              <a:rPr lang="en-US" altLang="zh-TW" dirty="0">
                <a:solidFill>
                  <a:srgbClr val="FF0000"/>
                </a:solidFill>
              </a:rPr>
              <a:t>their permitted lines are rather narrow</a:t>
            </a:r>
            <a:r>
              <a:rPr lang="en-US" altLang="zh-TW" dirty="0"/>
              <a:t> (well under 2000 km s.1, compared to several thousand km s.1 for normal </a:t>
            </a:r>
            <a:r>
              <a:rPr lang="en-US" altLang="zh-TW" dirty="0" err="1"/>
              <a:t>Seyfert</a:t>
            </a:r>
            <a:r>
              <a:rPr lang="en-US" altLang="zh-TW" dirty="0"/>
              <a:t> 1s).</a:t>
            </a:r>
            <a:endParaRPr lang="zh-TW" altLang="en-US" dirty="0"/>
          </a:p>
        </p:txBody>
      </p:sp>
    </p:spTree>
    <p:extLst>
      <p:ext uri="{BB962C8B-B14F-4D97-AF65-F5344CB8AC3E}">
        <p14:creationId xmlns:p14="http://schemas.microsoft.com/office/powerpoint/2010/main" val="3391350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1435608" y="332656"/>
                <a:ext cx="7498080" cy="5915744"/>
              </a:xfrm>
            </p:spPr>
            <p:txBody>
              <a:bodyPr/>
              <a:lstStyle/>
              <a:p>
                <a:r>
                  <a:rPr lang="en-US" altLang="zh-TW" dirty="0" smtClean="0"/>
                  <a:t>They are a separate class, distinguished by their </a:t>
                </a:r>
                <a:r>
                  <a:rPr lang="en-US" altLang="zh-TW" dirty="0" smtClean="0">
                    <a:solidFill>
                      <a:srgbClr val="FF0000"/>
                    </a:solidFill>
                  </a:rPr>
                  <a:t>unusually soft X-ray emission</a:t>
                </a:r>
                <a:r>
                  <a:rPr lang="en-US" altLang="zh-TW" dirty="0" smtClean="0"/>
                  <a:t>, peaking around 0.2 </a:t>
                </a:r>
                <a:r>
                  <a:rPr lang="en-US" altLang="zh-TW" dirty="0" err="1"/>
                  <a:t>keV</a:t>
                </a:r>
                <a:r>
                  <a:rPr lang="en-US" altLang="zh-TW" dirty="0"/>
                  <a:t> (5 × </a:t>
                </a:r>
                <a14:m>
                  <m:oMath xmlns:m="http://schemas.openxmlformats.org/officeDocument/2006/math">
                    <m:sSup>
                      <m:sSupPr>
                        <m:ctrlPr>
                          <a:rPr lang="en-US" altLang="zh-TW" i="1" dirty="0" smtClean="0">
                            <a:latin typeface="Cambria Math"/>
                          </a:rPr>
                        </m:ctrlPr>
                      </m:sSupPr>
                      <m:e>
                        <m:r>
                          <a:rPr lang="en-US" altLang="zh-TW" b="0" i="1" dirty="0" smtClean="0">
                            <a:latin typeface="Cambria Math"/>
                          </a:rPr>
                          <m:t>10</m:t>
                        </m:r>
                      </m:e>
                      <m:sup>
                        <m:r>
                          <a:rPr lang="en-US" altLang="zh-TW" b="0" i="1" dirty="0" smtClean="0">
                            <a:latin typeface="Cambria Math"/>
                          </a:rPr>
                          <m:t>16</m:t>
                        </m:r>
                      </m:sup>
                    </m:sSup>
                  </m:oMath>
                </a14:m>
                <a:r>
                  <a:rPr lang="en-US" altLang="zh-TW" dirty="0"/>
                  <a:t> Hz), making them more like extreme ultraviolet sources than X-ray sources</a:t>
                </a:r>
                <a:r>
                  <a:rPr lang="en-US" altLang="zh-TW" dirty="0" smtClean="0"/>
                  <a:t>.</a:t>
                </a:r>
              </a:p>
              <a:p>
                <a:r>
                  <a:rPr lang="en-US" altLang="zh-TW" dirty="0"/>
                  <a:t>One </a:t>
                </a:r>
                <a:r>
                  <a:rPr lang="en-US" altLang="zh-TW" dirty="0" smtClean="0"/>
                  <a:t>interpretation </a:t>
                </a:r>
                <a:r>
                  <a:rPr lang="en-US" altLang="zh-TW" dirty="0"/>
                  <a:t>of this new class is that these </a:t>
                </a:r>
                <a:r>
                  <a:rPr lang="en-US" altLang="zh-TW" dirty="0">
                    <a:solidFill>
                      <a:srgbClr val="0070C0"/>
                    </a:solidFill>
                  </a:rPr>
                  <a:t>narrow-line </a:t>
                </a:r>
                <a:r>
                  <a:rPr lang="en-US" altLang="zh-TW" dirty="0" err="1">
                    <a:solidFill>
                      <a:srgbClr val="0070C0"/>
                    </a:solidFill>
                  </a:rPr>
                  <a:t>Seyfert</a:t>
                </a:r>
                <a:r>
                  <a:rPr lang="en-US" altLang="zh-TW" dirty="0">
                    <a:solidFill>
                      <a:srgbClr val="0070C0"/>
                    </a:solidFill>
                  </a:rPr>
                  <a:t> 1 galaxies (NLSy1s)</a:t>
                </a:r>
                <a:r>
                  <a:rPr lang="en-US" altLang="zh-TW" dirty="0"/>
                  <a:t> are in a </a:t>
                </a:r>
                <a:r>
                  <a:rPr lang="en-US" altLang="zh-TW" dirty="0">
                    <a:solidFill>
                      <a:srgbClr val="FF0000"/>
                    </a:solidFill>
                  </a:rPr>
                  <a:t>high-luminosity “soft” </a:t>
                </a:r>
                <a:r>
                  <a:rPr lang="en-US" altLang="zh-TW" dirty="0" err="1">
                    <a:solidFill>
                      <a:srgbClr val="FF0000"/>
                    </a:solidFill>
                  </a:rPr>
                  <a:t>Xray</a:t>
                </a:r>
                <a:r>
                  <a:rPr lang="en-US" altLang="zh-TW" dirty="0">
                    <a:solidFill>
                      <a:srgbClr val="FF0000"/>
                    </a:solidFill>
                  </a:rPr>
                  <a:t> state</a:t>
                </a:r>
                <a:r>
                  <a:rPr lang="en-US" altLang="zh-TW" dirty="0"/>
                  <a:t>, similar to the soft state of binary X-ray sources (see </a:t>
                </a:r>
                <a:r>
                  <a:rPr lang="en-US" altLang="zh-TW" dirty="0" err="1" smtClean="0"/>
                  <a:t>Ch</a:t>
                </a:r>
                <a:r>
                  <a:rPr lang="en-US" altLang="zh-TW" dirty="0" smtClean="0"/>
                  <a:t> </a:t>
                </a:r>
                <a:r>
                  <a:rPr lang="en-US" altLang="zh-TW" dirty="0"/>
                  <a:t>3).</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1435608" y="332656"/>
                <a:ext cx="7498080" cy="5915744"/>
              </a:xfrm>
              <a:blipFill rotWithShape="1">
                <a:blip r:embed="rId2"/>
                <a:stretch>
                  <a:fillRect t="-1340" r="-2439"/>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734360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35608" y="404664"/>
            <a:ext cx="7498080" cy="4320480"/>
          </a:xfrm>
        </p:spPr>
        <p:txBody>
          <a:bodyPr>
            <a:normAutofit/>
          </a:bodyPr>
          <a:lstStyle/>
          <a:p>
            <a:r>
              <a:rPr lang="en-US" altLang="zh-TW" dirty="0"/>
              <a:t>Classical X-ray hard </a:t>
            </a:r>
            <a:r>
              <a:rPr lang="en-US" altLang="zh-TW" dirty="0" err="1"/>
              <a:t>Seyfert</a:t>
            </a:r>
            <a:r>
              <a:rPr lang="en-US" altLang="zh-TW" dirty="0"/>
              <a:t> galaxies, then, would be black holes in a lower-luminosity hard accretion state</a:t>
            </a:r>
            <a:r>
              <a:rPr lang="en-US" altLang="zh-TW" dirty="0" smtClean="0"/>
              <a:t>.</a:t>
            </a:r>
          </a:p>
          <a:p>
            <a:r>
              <a:rPr lang="en-US" altLang="zh-TW" dirty="0" err="1"/>
              <a:t>Seyfert</a:t>
            </a:r>
            <a:r>
              <a:rPr lang="en-US" altLang="zh-TW" dirty="0"/>
              <a:t> nuclei to undergo transitions between the intermediate and high/soft states, just as we see in the lower-mass black holes in binary star systems</a:t>
            </a:r>
            <a:r>
              <a:rPr lang="en-US" altLang="zh-TW" dirty="0" smtClean="0"/>
              <a:t>.</a:t>
            </a:r>
          </a:p>
          <a:p>
            <a:r>
              <a:rPr lang="en-US" altLang="zh-TW" dirty="0"/>
              <a:t>That is, we might expect </a:t>
            </a:r>
            <a:r>
              <a:rPr lang="en-US" altLang="zh-TW" dirty="0" smtClean="0"/>
              <a:t>to see</a:t>
            </a:r>
            <a:endParaRPr lang="zh-TW" altLang="en-US" dirty="0"/>
          </a:p>
        </p:txBody>
      </p:sp>
      <p:sp>
        <p:nvSpPr>
          <p:cNvPr id="4" name="向右箭號 3"/>
          <p:cNvSpPr/>
          <p:nvPr/>
        </p:nvSpPr>
        <p:spPr>
          <a:xfrm>
            <a:off x="5076056" y="4807895"/>
            <a:ext cx="936104" cy="36004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5" name="文字方塊 4"/>
          <p:cNvSpPr txBox="1"/>
          <p:nvPr/>
        </p:nvSpPr>
        <p:spPr>
          <a:xfrm>
            <a:off x="1650544" y="4787860"/>
            <a:ext cx="3295069" cy="400110"/>
          </a:xfrm>
          <a:prstGeom prst="rect">
            <a:avLst/>
          </a:prstGeom>
          <a:noFill/>
        </p:spPr>
        <p:txBody>
          <a:bodyPr wrap="none" rtlCol="0">
            <a:spAutoFit/>
          </a:bodyPr>
          <a:lstStyle/>
          <a:p>
            <a:pPr marL="82296" indent="0">
              <a:buNone/>
            </a:pPr>
            <a:r>
              <a:rPr lang="en-US" altLang="zh-TW" sz="2000" dirty="0" smtClean="0"/>
              <a:t>Hard </a:t>
            </a:r>
            <a:r>
              <a:rPr lang="en-US" altLang="zh-TW" sz="2000" dirty="0"/>
              <a:t>X-ray </a:t>
            </a:r>
            <a:r>
              <a:rPr lang="en-US" altLang="zh-TW" sz="2000" dirty="0" err="1"/>
              <a:t>Seyfert</a:t>
            </a:r>
            <a:r>
              <a:rPr lang="en-US" altLang="zh-TW" sz="2000" dirty="0"/>
              <a:t> 1 galaxies</a:t>
            </a:r>
          </a:p>
        </p:txBody>
      </p:sp>
      <p:sp>
        <p:nvSpPr>
          <p:cNvPr id="6" name="文字方塊 5"/>
          <p:cNvSpPr txBox="1"/>
          <p:nvPr/>
        </p:nvSpPr>
        <p:spPr>
          <a:xfrm>
            <a:off x="6228184" y="4787860"/>
            <a:ext cx="966931" cy="400110"/>
          </a:xfrm>
          <a:prstGeom prst="rect">
            <a:avLst/>
          </a:prstGeom>
          <a:noFill/>
        </p:spPr>
        <p:txBody>
          <a:bodyPr wrap="none" rtlCol="0">
            <a:spAutoFit/>
          </a:bodyPr>
          <a:lstStyle/>
          <a:p>
            <a:r>
              <a:rPr lang="en-US" altLang="zh-TW" sz="2000" dirty="0"/>
              <a:t>NLSy1s</a:t>
            </a:r>
            <a:endParaRPr lang="zh-TW" altLang="en-US" sz="2000" dirty="0"/>
          </a:p>
        </p:txBody>
      </p:sp>
      <p:sp>
        <p:nvSpPr>
          <p:cNvPr id="7" name="文字方塊 6"/>
          <p:cNvSpPr txBox="1"/>
          <p:nvPr/>
        </p:nvSpPr>
        <p:spPr>
          <a:xfrm>
            <a:off x="1758720" y="5301208"/>
            <a:ext cx="813043" cy="400110"/>
          </a:xfrm>
          <a:prstGeom prst="rect">
            <a:avLst/>
          </a:prstGeom>
          <a:noFill/>
        </p:spPr>
        <p:txBody>
          <a:bodyPr wrap="none" rtlCol="0">
            <a:spAutoFit/>
          </a:bodyPr>
          <a:lstStyle/>
          <a:p>
            <a:r>
              <a:rPr lang="en-US" altLang="zh-TW" sz="2000" dirty="0" smtClean="0"/>
              <a:t>Latter</a:t>
            </a:r>
            <a:endParaRPr lang="zh-TW" altLang="en-US" sz="2000" dirty="0"/>
          </a:p>
        </p:txBody>
      </p:sp>
      <p:sp>
        <p:nvSpPr>
          <p:cNvPr id="8" name="文字方塊 7"/>
          <p:cNvSpPr txBox="1"/>
          <p:nvPr/>
        </p:nvSpPr>
        <p:spPr>
          <a:xfrm>
            <a:off x="1763688" y="5877272"/>
            <a:ext cx="966931" cy="400110"/>
          </a:xfrm>
          <a:prstGeom prst="rect">
            <a:avLst/>
          </a:prstGeom>
          <a:noFill/>
        </p:spPr>
        <p:txBody>
          <a:bodyPr wrap="none" rtlCol="0">
            <a:spAutoFit/>
          </a:bodyPr>
          <a:lstStyle/>
          <a:p>
            <a:r>
              <a:rPr lang="en-US" altLang="zh-TW" sz="2000" dirty="0"/>
              <a:t>NLSy1s</a:t>
            </a:r>
            <a:endParaRPr lang="zh-TW" altLang="en-US" sz="2000" dirty="0"/>
          </a:p>
        </p:txBody>
      </p:sp>
      <p:sp>
        <p:nvSpPr>
          <p:cNvPr id="9" name="向右箭號 8"/>
          <p:cNvSpPr/>
          <p:nvPr/>
        </p:nvSpPr>
        <p:spPr>
          <a:xfrm>
            <a:off x="2987824" y="5881918"/>
            <a:ext cx="936104" cy="36004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10" name="文字方塊 9"/>
          <p:cNvSpPr txBox="1"/>
          <p:nvPr/>
        </p:nvSpPr>
        <p:spPr>
          <a:xfrm>
            <a:off x="4127463" y="5872626"/>
            <a:ext cx="2087751" cy="400110"/>
          </a:xfrm>
          <a:prstGeom prst="rect">
            <a:avLst/>
          </a:prstGeom>
          <a:noFill/>
        </p:spPr>
        <p:txBody>
          <a:bodyPr wrap="none" rtlCol="0">
            <a:spAutoFit/>
          </a:bodyPr>
          <a:lstStyle/>
          <a:p>
            <a:r>
              <a:rPr lang="en-US" altLang="zh-TW" sz="2000" dirty="0"/>
              <a:t>classical </a:t>
            </a:r>
            <a:r>
              <a:rPr lang="en-US" altLang="zh-TW" sz="2000" dirty="0" err="1"/>
              <a:t>Seyfert</a:t>
            </a:r>
            <a:r>
              <a:rPr lang="en-US" altLang="zh-TW" sz="2000" dirty="0"/>
              <a:t> 1s</a:t>
            </a:r>
            <a:endParaRPr lang="zh-TW" altLang="en-US" sz="2000" dirty="0"/>
          </a:p>
        </p:txBody>
      </p:sp>
      <p:sp>
        <p:nvSpPr>
          <p:cNvPr id="11" name="矩形 10"/>
          <p:cNvSpPr/>
          <p:nvPr/>
        </p:nvSpPr>
        <p:spPr>
          <a:xfrm>
            <a:off x="6228184" y="5501263"/>
            <a:ext cx="2771800" cy="923330"/>
          </a:xfrm>
          <a:prstGeom prst="rect">
            <a:avLst/>
          </a:prstGeom>
          <a:ln w="25400">
            <a:solidFill>
              <a:srgbClr val="00B050"/>
            </a:solidFill>
          </a:ln>
        </p:spPr>
        <p:txBody>
          <a:bodyPr wrap="square">
            <a:spAutoFit/>
          </a:bodyPr>
          <a:lstStyle/>
          <a:p>
            <a:r>
              <a:rPr lang="en-US" altLang="zh-TW" dirty="0" smtClean="0"/>
              <a:t>we often see such state changes occur over a half-hour for a 10 solar mass</a:t>
            </a:r>
            <a:endParaRPr lang="zh-TW" altLang="en-US" dirty="0"/>
          </a:p>
        </p:txBody>
      </p:sp>
    </p:spTree>
    <p:extLst>
      <p:ext uri="{BB962C8B-B14F-4D97-AF65-F5344CB8AC3E}">
        <p14:creationId xmlns:p14="http://schemas.microsoft.com/office/powerpoint/2010/main" val="2701626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5616" y="2636912"/>
            <a:ext cx="7498080" cy="1143000"/>
          </a:xfrm>
        </p:spPr>
        <p:txBody>
          <a:bodyPr/>
          <a:lstStyle/>
          <a:p>
            <a:r>
              <a:rPr lang="en-US" altLang="zh-TW" dirty="0" err="1" smtClean="0"/>
              <a:t>Ch</a:t>
            </a:r>
            <a:r>
              <a:rPr lang="en-US" altLang="zh-TW" dirty="0" smtClean="0"/>
              <a:t> 2.3.4 </a:t>
            </a:r>
            <a:r>
              <a:rPr lang="en-US" altLang="zh-TW" i="1" dirty="0"/>
              <a:t>Quasi-Stellar Objects</a:t>
            </a:r>
            <a:endParaRPr lang="zh-TW" altLang="en-US" dirty="0"/>
          </a:p>
        </p:txBody>
      </p:sp>
    </p:spTree>
    <p:extLst>
      <p:ext uri="{BB962C8B-B14F-4D97-AF65-F5344CB8AC3E}">
        <p14:creationId xmlns:p14="http://schemas.microsoft.com/office/powerpoint/2010/main" val="2881880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200" dirty="0"/>
              <a:t>2.3.4.1 BSOs and Type 1 QSOs: More Unification by Brightness Contrast</a:t>
            </a:r>
            <a:endParaRPr lang="zh-TW" altLang="en-US" sz="3200" dirty="0"/>
          </a:p>
        </p:txBody>
      </p:sp>
      <p:sp>
        <p:nvSpPr>
          <p:cNvPr id="3" name="內容版面配置區 2"/>
          <p:cNvSpPr>
            <a:spLocks noGrp="1"/>
          </p:cNvSpPr>
          <p:nvPr>
            <p:ph idx="1"/>
          </p:nvPr>
        </p:nvSpPr>
        <p:spPr/>
        <p:txBody>
          <a:bodyPr>
            <a:normAutofit/>
          </a:bodyPr>
          <a:lstStyle/>
          <a:p>
            <a:r>
              <a:rPr lang="en-US" altLang="zh-TW" sz="2400" dirty="0" smtClean="0">
                <a:solidFill>
                  <a:srgbClr val="0070C0"/>
                </a:solidFill>
              </a:rPr>
              <a:t>BSO(blue </a:t>
            </a:r>
            <a:r>
              <a:rPr lang="en-US" altLang="zh-TW" sz="2400" dirty="0" err="1" smtClean="0">
                <a:solidFill>
                  <a:srgbClr val="0070C0"/>
                </a:solidFill>
              </a:rPr>
              <a:t>steller</a:t>
            </a:r>
            <a:r>
              <a:rPr lang="en-US" altLang="zh-TW" sz="2400" dirty="0">
                <a:solidFill>
                  <a:srgbClr val="0070C0"/>
                </a:solidFill>
              </a:rPr>
              <a:t> object) </a:t>
            </a:r>
            <a:r>
              <a:rPr lang="en-US" altLang="zh-TW" sz="2400" dirty="0"/>
              <a:t>: Images of regions of the sky were taken in different color filters, and stellar objects with colors bluer than normal stars were selected from those images. (A blue color indicated that the “star” likely had strong ultraviolet emission, just like most radio QSRs.) </a:t>
            </a:r>
            <a:endParaRPr lang="en-US" altLang="zh-TW" sz="2400" dirty="0" smtClean="0"/>
          </a:p>
          <a:p>
            <a:r>
              <a:rPr lang="en-US" altLang="zh-TW" sz="2400" dirty="0"/>
              <a:t>Many of these “blue </a:t>
            </a:r>
            <a:r>
              <a:rPr lang="en-US" altLang="zh-TW" sz="2400" dirty="0" smtClean="0"/>
              <a:t>stellar objects</a:t>
            </a:r>
            <a:r>
              <a:rPr lang="en-US" altLang="zh-TW" sz="2400" dirty="0"/>
              <a:t>” or BSOs turned out to be </a:t>
            </a:r>
            <a:r>
              <a:rPr lang="en-US" altLang="zh-TW" sz="2400" dirty="0">
                <a:solidFill>
                  <a:srgbClr val="FF0000"/>
                </a:solidFill>
              </a:rPr>
              <a:t>indeed identical to QSRs optically</a:t>
            </a:r>
            <a:r>
              <a:rPr lang="en-US" altLang="zh-TW" sz="2400" dirty="0"/>
              <a:t>, but most </a:t>
            </a:r>
            <a:r>
              <a:rPr lang="en-US" altLang="zh-TW" sz="2400" dirty="0" smtClean="0"/>
              <a:t>had no </a:t>
            </a:r>
            <a:r>
              <a:rPr lang="en-US" altLang="zh-TW" sz="2400" dirty="0"/>
              <a:t>detectable extended radio emission</a:t>
            </a:r>
            <a:r>
              <a:rPr lang="en-US" altLang="zh-TW" sz="2400" dirty="0" smtClean="0"/>
              <a:t>.</a:t>
            </a:r>
          </a:p>
          <a:p>
            <a:r>
              <a:rPr lang="en-US" altLang="zh-TW" sz="2400" dirty="0" smtClean="0"/>
              <a:t>Depending </a:t>
            </a:r>
            <a:r>
              <a:rPr lang="en-US" altLang="zh-TW" sz="2400" dirty="0"/>
              <a:t>on redshift, the BSOs had </a:t>
            </a:r>
            <a:r>
              <a:rPr lang="en-US" altLang="zh-TW" sz="2400" dirty="0">
                <a:solidFill>
                  <a:srgbClr val="FF0000"/>
                </a:solidFill>
              </a:rPr>
              <a:t>strong</a:t>
            </a:r>
            <a:r>
              <a:rPr lang="en-US" altLang="zh-TW" sz="2400" dirty="0"/>
              <a:t>, </a:t>
            </a:r>
            <a:r>
              <a:rPr lang="en-US" altLang="zh-TW" sz="2400" dirty="0">
                <a:solidFill>
                  <a:srgbClr val="FF0000"/>
                </a:solidFill>
              </a:rPr>
              <a:t>broad </a:t>
            </a:r>
            <a:r>
              <a:rPr lang="en-US" altLang="zh-TW" sz="2400" dirty="0" smtClean="0">
                <a:solidFill>
                  <a:srgbClr val="FF0000"/>
                </a:solidFill>
              </a:rPr>
              <a:t>optical</a:t>
            </a:r>
            <a:r>
              <a:rPr lang="en-US" altLang="zh-TW" sz="2400" dirty="0" smtClean="0"/>
              <a:t> and </a:t>
            </a:r>
            <a:r>
              <a:rPr lang="en-US" altLang="zh-TW" sz="2400" dirty="0">
                <a:solidFill>
                  <a:srgbClr val="FF0000"/>
                </a:solidFill>
              </a:rPr>
              <a:t>ultraviolet emission lines</a:t>
            </a:r>
            <a:r>
              <a:rPr lang="en-US" altLang="zh-TW" sz="2400" dirty="0"/>
              <a:t> at the </a:t>
            </a:r>
            <a:r>
              <a:rPr lang="en-US" altLang="zh-TW" sz="2400" dirty="0" smtClean="0"/>
              <a:t>frequencies of </a:t>
            </a:r>
            <a:r>
              <a:rPr lang="en-US" altLang="zh-TW" sz="2400" dirty="0"/>
              <a:t>(</a:t>
            </a:r>
            <a:r>
              <a:rPr lang="en-US" altLang="zh-TW" sz="2400" dirty="0" err="1"/>
              <a:t>redshifted</a:t>
            </a:r>
            <a:r>
              <a:rPr lang="en-US" altLang="zh-TW" sz="2400" dirty="0"/>
              <a:t>) hydrogen </a:t>
            </a:r>
            <a:r>
              <a:rPr lang="en-US" altLang="zh-TW" sz="2400" dirty="0" err="1" smtClean="0"/>
              <a:t>Balmer</a:t>
            </a:r>
            <a:r>
              <a:rPr lang="en-US" altLang="zh-TW" sz="2400" dirty="0" smtClean="0"/>
              <a:t> β …</a:t>
            </a:r>
            <a:r>
              <a:rPr lang="en-US" altLang="zh-TW" sz="2400" dirty="0" err="1" smtClean="0"/>
              <a:t>etc</a:t>
            </a:r>
            <a:endParaRPr lang="en-US" altLang="zh-TW" sz="2400" dirty="0" smtClean="0"/>
          </a:p>
          <a:p>
            <a:endParaRPr lang="zh-TW" altLang="en-US" sz="2400" dirty="0"/>
          </a:p>
        </p:txBody>
      </p:sp>
    </p:spTree>
    <p:extLst>
      <p:ext uri="{BB962C8B-B14F-4D97-AF65-F5344CB8AC3E}">
        <p14:creationId xmlns:p14="http://schemas.microsoft.com/office/powerpoint/2010/main" val="3929222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2.3.4.2 Type 2 QSOs, LIRGs, ULIRGs, </a:t>
            </a:r>
            <a:r>
              <a:rPr lang="en-US" altLang="zh-TW" dirty="0" err="1"/>
              <a:t>HyLIRGs</a:t>
            </a:r>
            <a:r>
              <a:rPr lang="en-US" altLang="zh-TW" dirty="0"/>
              <a:t>, and SMGs</a:t>
            </a:r>
            <a:endParaRPr lang="zh-TW" altLang="en-US" dirty="0"/>
          </a:p>
        </p:txBody>
      </p:sp>
      <p:sp>
        <p:nvSpPr>
          <p:cNvPr id="3" name="內容版面配置區 2"/>
          <p:cNvSpPr>
            <a:spLocks noGrp="1"/>
          </p:cNvSpPr>
          <p:nvPr>
            <p:ph idx="1"/>
          </p:nvPr>
        </p:nvSpPr>
        <p:spPr/>
        <p:txBody>
          <a:bodyPr/>
          <a:lstStyle/>
          <a:p>
            <a:r>
              <a:rPr lang="en-US" altLang="zh-TW" dirty="0" smtClean="0"/>
              <a:t>Type 2 QSOs:</a:t>
            </a:r>
          </a:p>
          <a:p>
            <a:pPr marL="82296" indent="0">
              <a:buNone/>
            </a:pPr>
            <a:r>
              <a:rPr lang="en-US" altLang="zh-TW" dirty="0"/>
              <a:t> </a:t>
            </a:r>
            <a:r>
              <a:rPr lang="en-US" altLang="zh-TW" sz="2400" dirty="0" smtClean="0"/>
              <a:t>There </a:t>
            </a:r>
            <a:r>
              <a:rPr lang="en-US" altLang="zh-TW" sz="2400" dirty="0"/>
              <a:t>were no Type 2 QSOs known </a:t>
            </a:r>
            <a:r>
              <a:rPr lang="en-US" altLang="zh-TW" sz="2400" dirty="0" smtClean="0"/>
              <a:t>in observation. Only </a:t>
            </a:r>
            <a:r>
              <a:rPr lang="en-US" altLang="zh-TW" sz="2400" dirty="0"/>
              <a:t>Type 1 </a:t>
            </a:r>
            <a:r>
              <a:rPr lang="en-US" altLang="zh-TW" sz="2400" dirty="0" smtClean="0"/>
              <a:t>objects was known</a:t>
            </a:r>
          </a:p>
          <a:p>
            <a:r>
              <a:rPr lang="en-US" altLang="zh-TW" dirty="0" smtClean="0"/>
              <a:t>Two explanations </a:t>
            </a:r>
            <a:r>
              <a:rPr lang="en-US" altLang="zh-TW" dirty="0"/>
              <a:t>for </a:t>
            </a:r>
            <a:r>
              <a:rPr lang="en-US" altLang="zh-TW" dirty="0" smtClean="0"/>
              <a:t>it</a:t>
            </a:r>
          </a:p>
          <a:p>
            <a:pPr marL="596646" indent="-514350">
              <a:buFont typeface="+mj-lt"/>
              <a:buAutoNum type="arabicPeriod"/>
            </a:pPr>
            <a:r>
              <a:rPr lang="en-US" altLang="zh-TW" sz="2400" dirty="0" smtClean="0"/>
              <a:t>Any </a:t>
            </a:r>
            <a:r>
              <a:rPr lang="en-US" altLang="zh-TW" sz="2400" dirty="0" err="1"/>
              <a:t>Seyfert</a:t>
            </a:r>
            <a:r>
              <a:rPr lang="en-US" altLang="zh-TW" sz="2400" dirty="0"/>
              <a:t> nucleus </a:t>
            </a:r>
            <a:r>
              <a:rPr lang="en-US" altLang="zh-TW" sz="2400" dirty="0">
                <a:solidFill>
                  <a:srgbClr val="FF0000"/>
                </a:solidFill>
              </a:rPr>
              <a:t>bright enough to be a QSO </a:t>
            </a:r>
            <a:r>
              <a:rPr lang="en-US" altLang="zh-TW" sz="2400" dirty="0"/>
              <a:t>also was </a:t>
            </a:r>
            <a:r>
              <a:rPr lang="en-US" altLang="zh-TW" sz="2400" dirty="0">
                <a:solidFill>
                  <a:srgbClr val="FF0000"/>
                </a:solidFill>
              </a:rPr>
              <a:t>bright enough to evaporate the dust and ionize</a:t>
            </a:r>
            <a:r>
              <a:rPr lang="en-US" altLang="zh-TW" sz="2400" dirty="0"/>
              <a:t>. the gas in any torus around it</a:t>
            </a:r>
            <a:r>
              <a:rPr lang="en-US" altLang="zh-TW" sz="2400" dirty="0" smtClean="0"/>
              <a:t>.</a:t>
            </a:r>
          </a:p>
          <a:p>
            <a:pPr marL="596646" indent="-514350">
              <a:buFont typeface="+mj-lt"/>
              <a:buAutoNum type="arabicPeriod"/>
            </a:pPr>
            <a:r>
              <a:rPr lang="en-US" altLang="zh-TW" sz="2400" dirty="0"/>
              <a:t>Type 2 QSOs do </a:t>
            </a:r>
            <a:r>
              <a:rPr lang="en-US" altLang="zh-TW" sz="2400" dirty="0">
                <a:solidFill>
                  <a:srgbClr val="FF0000"/>
                </a:solidFill>
              </a:rPr>
              <a:t>exist</a:t>
            </a:r>
            <a:r>
              <a:rPr lang="en-US" altLang="zh-TW" sz="2400" dirty="0"/>
              <a:t>, and they are some of the </a:t>
            </a:r>
            <a:r>
              <a:rPr lang="en-US" altLang="zh-TW" sz="2400" dirty="0" smtClean="0"/>
              <a:t>famous </a:t>
            </a:r>
            <a:r>
              <a:rPr lang="en-US" altLang="zh-TW" sz="2400" dirty="0"/>
              <a:t>objects discovered by the </a:t>
            </a:r>
            <a:r>
              <a:rPr lang="en-US" altLang="zh-TW" sz="2400" dirty="0" err="1"/>
              <a:t>InfraRed</a:t>
            </a:r>
            <a:r>
              <a:rPr lang="en-US" altLang="zh-TW" sz="2400" dirty="0"/>
              <a:t> Astronomy Satellite (IRAS) in the 1980s called Luminous </a:t>
            </a:r>
            <a:r>
              <a:rPr lang="en-US" altLang="zh-TW" sz="2400" dirty="0" err="1"/>
              <a:t>InfraRed</a:t>
            </a:r>
            <a:r>
              <a:rPr lang="en-US" altLang="zh-TW" sz="2400" dirty="0"/>
              <a:t> Galaxies or LIRGs. </a:t>
            </a:r>
            <a:endParaRPr lang="en-US" altLang="zh-TW" sz="2400" dirty="0" smtClean="0"/>
          </a:p>
        </p:txBody>
      </p:sp>
    </p:spTree>
    <p:extLst>
      <p:ext uri="{BB962C8B-B14F-4D97-AF65-F5344CB8AC3E}">
        <p14:creationId xmlns:p14="http://schemas.microsoft.com/office/powerpoint/2010/main" val="3849726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1435608" y="404664"/>
                <a:ext cx="7498080" cy="5843736"/>
              </a:xfrm>
            </p:spPr>
            <p:txBody>
              <a:bodyPr/>
              <a:lstStyle/>
              <a:p>
                <a:r>
                  <a:rPr lang="en-US" altLang="zh-TW" dirty="0" smtClean="0">
                    <a:solidFill>
                      <a:srgbClr val="0070C0"/>
                    </a:solidFill>
                  </a:rPr>
                  <a:t>LIRGs</a:t>
                </a:r>
                <a:r>
                  <a:rPr lang="en-US" altLang="zh-TW" dirty="0" smtClean="0"/>
                  <a:t> are galaxies that are enormously bright in the infrared, with luminosities above </a:t>
                </a:r>
                <a14:m>
                  <m:oMath xmlns:m="http://schemas.openxmlformats.org/officeDocument/2006/math">
                    <m:sSup>
                      <m:sSupPr>
                        <m:ctrlPr>
                          <a:rPr lang="en-US" altLang="zh-TW" i="1" dirty="0" smtClean="0">
                            <a:latin typeface="Cambria Math"/>
                          </a:rPr>
                        </m:ctrlPr>
                      </m:sSupPr>
                      <m:e>
                        <m:r>
                          <a:rPr lang="en-US" altLang="zh-TW" b="0" i="1" dirty="0" smtClean="0">
                            <a:latin typeface="Cambria Math"/>
                          </a:rPr>
                          <m:t>10</m:t>
                        </m:r>
                      </m:e>
                      <m:sup>
                        <m:r>
                          <a:rPr lang="en-US" altLang="zh-TW" b="0" i="1" dirty="0" smtClean="0">
                            <a:latin typeface="Cambria Math"/>
                          </a:rPr>
                          <m:t>11</m:t>
                        </m:r>
                      </m:sup>
                    </m:sSup>
                  </m:oMath>
                </a14:m>
                <a:r>
                  <a:rPr lang="en-US" altLang="zh-TW" dirty="0"/>
                  <a:t> </a:t>
                </a:r>
                <a:r>
                  <a:rPr lang="en-US" altLang="zh-TW" dirty="0" smtClean="0"/>
                  <a:t>Solar </a:t>
                </a:r>
                <a:r>
                  <a:rPr lang="en-US" altLang="zh-TW" dirty="0" err="1" smtClean="0"/>
                  <a:t>Luminositiy</a:t>
                </a:r>
                <a:endParaRPr lang="en-US" altLang="zh-TW" dirty="0" smtClean="0"/>
              </a:p>
              <a:p>
                <a:r>
                  <a:rPr lang="en-US" altLang="zh-TW" dirty="0"/>
                  <a:t> </a:t>
                </a:r>
                <a:r>
                  <a:rPr lang="en-US" altLang="zh-TW" dirty="0">
                    <a:solidFill>
                      <a:srgbClr val="0070C0"/>
                    </a:solidFill>
                  </a:rPr>
                  <a:t>LIRGs </a:t>
                </a:r>
                <a:r>
                  <a:rPr lang="en-US" altLang="zh-TW" dirty="0"/>
                  <a:t>are the most abundant species, exceeding the numbers of </a:t>
                </a:r>
                <a:r>
                  <a:rPr lang="en-US" altLang="zh-TW" dirty="0" err="1"/>
                  <a:t>Seyferts</a:t>
                </a:r>
                <a:r>
                  <a:rPr lang="en-US" altLang="zh-TW" dirty="0"/>
                  <a:t> and QSOs that have similar power </a:t>
                </a:r>
                <a:r>
                  <a:rPr lang="en-US" altLang="zh-TW" dirty="0" smtClean="0"/>
                  <a:t>output</a:t>
                </a:r>
              </a:p>
              <a:p>
                <a:r>
                  <a:rPr lang="en-US" altLang="zh-TW" dirty="0">
                    <a:solidFill>
                      <a:srgbClr val="0070C0"/>
                    </a:solidFill>
                  </a:rPr>
                  <a:t>The term Ultra-Luminous </a:t>
                </a:r>
                <a:r>
                  <a:rPr lang="en-US" altLang="zh-TW" dirty="0" err="1">
                    <a:solidFill>
                      <a:srgbClr val="0070C0"/>
                    </a:solidFill>
                  </a:rPr>
                  <a:t>InfraRed</a:t>
                </a:r>
                <a:r>
                  <a:rPr lang="en-US" altLang="zh-TW" dirty="0">
                    <a:solidFill>
                      <a:srgbClr val="0070C0"/>
                    </a:solidFill>
                  </a:rPr>
                  <a:t> Galaxy (ULIRG)</a:t>
                </a:r>
                <a:r>
                  <a:rPr lang="en-US" altLang="zh-TW" dirty="0"/>
                  <a:t> refers to even more luminous infrared galaxies with output above </a:t>
                </a:r>
                <a14:m>
                  <m:oMath xmlns:m="http://schemas.openxmlformats.org/officeDocument/2006/math">
                    <m:sSup>
                      <m:sSupPr>
                        <m:ctrlPr>
                          <a:rPr lang="en-US" altLang="zh-TW" i="1" dirty="0">
                            <a:latin typeface="Cambria Math"/>
                          </a:rPr>
                        </m:ctrlPr>
                      </m:sSupPr>
                      <m:e>
                        <m:r>
                          <a:rPr lang="en-US" altLang="zh-TW" i="1" dirty="0">
                            <a:latin typeface="Cambria Math"/>
                          </a:rPr>
                          <m:t>10</m:t>
                        </m:r>
                      </m:e>
                      <m:sup>
                        <m:r>
                          <a:rPr lang="en-US" altLang="zh-TW" i="1" dirty="0">
                            <a:latin typeface="Cambria Math"/>
                          </a:rPr>
                          <m:t>1</m:t>
                        </m:r>
                        <m:r>
                          <a:rPr lang="en-US" altLang="zh-TW" b="0" i="1" dirty="0" smtClean="0">
                            <a:latin typeface="Cambria Math"/>
                          </a:rPr>
                          <m:t>2</m:t>
                        </m:r>
                      </m:sup>
                    </m:sSup>
                  </m:oMath>
                </a14:m>
                <a:r>
                  <a:rPr lang="zh-TW" altLang="en-US" dirty="0" smtClean="0"/>
                  <a:t> </a:t>
                </a:r>
                <a:r>
                  <a:rPr lang="en-US" altLang="zh-TW" dirty="0"/>
                  <a:t>Solar </a:t>
                </a:r>
                <a:r>
                  <a:rPr lang="en-US" altLang="zh-TW" dirty="0" err="1" smtClean="0"/>
                  <a:t>Luminositiy</a:t>
                </a:r>
                <a:r>
                  <a:rPr lang="en-US" altLang="zh-TW" dirty="0" smtClean="0"/>
                  <a:t>.</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1435608" y="404664"/>
                <a:ext cx="7498080" cy="5843736"/>
              </a:xfrm>
              <a:blipFill rotWithShape="1">
                <a:blip r:embed="rId2"/>
                <a:stretch>
                  <a:fillRect t="-1356"/>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938006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1435608" y="332656"/>
                <a:ext cx="7498080" cy="5915744"/>
              </a:xfrm>
            </p:spPr>
            <p:txBody>
              <a:bodyPr/>
              <a:lstStyle/>
              <a:p>
                <a:r>
                  <a:rPr lang="en-US" altLang="zh-TW" dirty="0" smtClean="0">
                    <a:solidFill>
                      <a:srgbClr val="0070C0"/>
                    </a:solidFill>
                  </a:rPr>
                  <a:t>Hyper-Luminous </a:t>
                </a:r>
                <a:r>
                  <a:rPr lang="en-US" altLang="zh-TW" dirty="0" err="1">
                    <a:solidFill>
                      <a:srgbClr val="0070C0"/>
                    </a:solidFill>
                  </a:rPr>
                  <a:t>InfraRed</a:t>
                </a:r>
                <a:r>
                  <a:rPr lang="en-US" altLang="zh-TW" dirty="0">
                    <a:solidFill>
                      <a:srgbClr val="0070C0"/>
                    </a:solidFill>
                  </a:rPr>
                  <a:t> </a:t>
                </a:r>
                <a:r>
                  <a:rPr lang="en-US" altLang="zh-TW" dirty="0" smtClean="0">
                    <a:solidFill>
                      <a:srgbClr val="0070C0"/>
                    </a:solidFill>
                  </a:rPr>
                  <a:t>Galaxy (</a:t>
                </a:r>
                <a:r>
                  <a:rPr lang="en-US" altLang="zh-TW" dirty="0" err="1" smtClean="0">
                    <a:solidFill>
                      <a:srgbClr val="0070C0"/>
                    </a:solidFill>
                  </a:rPr>
                  <a:t>HyLIRG</a:t>
                </a:r>
                <a:r>
                  <a:rPr lang="en-US" altLang="zh-TW" dirty="0" smtClean="0">
                    <a:solidFill>
                      <a:srgbClr val="0070C0"/>
                    </a:solidFill>
                  </a:rPr>
                  <a:t>) </a:t>
                </a:r>
                <a:r>
                  <a:rPr lang="en-US" altLang="zh-TW" dirty="0"/>
                  <a:t>refers to those rare objects </a:t>
                </a:r>
                <a:r>
                  <a:rPr lang="en-US" altLang="zh-TW" dirty="0" smtClean="0"/>
                  <a:t>above </a:t>
                </a:r>
                <a14:m>
                  <m:oMath xmlns:m="http://schemas.openxmlformats.org/officeDocument/2006/math">
                    <m:sSup>
                      <m:sSupPr>
                        <m:ctrlPr>
                          <a:rPr lang="en-US" altLang="zh-TW" i="1" dirty="0">
                            <a:latin typeface="Cambria Math"/>
                          </a:rPr>
                        </m:ctrlPr>
                      </m:sSupPr>
                      <m:e>
                        <m:r>
                          <a:rPr lang="en-US" altLang="zh-TW" i="1" dirty="0">
                            <a:latin typeface="Cambria Math"/>
                          </a:rPr>
                          <m:t>10</m:t>
                        </m:r>
                      </m:e>
                      <m:sup>
                        <m:r>
                          <a:rPr lang="en-US" altLang="zh-TW" i="1" dirty="0">
                            <a:latin typeface="Cambria Math"/>
                          </a:rPr>
                          <m:t>1</m:t>
                        </m:r>
                        <m:r>
                          <a:rPr lang="en-US" altLang="zh-TW" b="0" i="1" dirty="0" smtClean="0">
                            <a:latin typeface="Cambria Math"/>
                          </a:rPr>
                          <m:t>3</m:t>
                        </m:r>
                      </m:sup>
                    </m:sSup>
                  </m:oMath>
                </a14:m>
                <a:r>
                  <a:rPr lang="zh-TW" altLang="en-US" dirty="0"/>
                  <a:t> </a:t>
                </a:r>
                <a:r>
                  <a:rPr lang="en-US" altLang="zh-TW" dirty="0"/>
                  <a:t>Solar </a:t>
                </a:r>
                <a:r>
                  <a:rPr lang="en-US" altLang="zh-TW" dirty="0" err="1" smtClean="0"/>
                  <a:t>Luminositiy</a:t>
                </a:r>
                <a:endParaRPr lang="en-US" altLang="zh-TW" dirty="0" smtClean="0"/>
              </a:p>
              <a:p>
                <a:r>
                  <a:rPr lang="en-US" altLang="zh-TW" dirty="0" smtClean="0">
                    <a:solidFill>
                      <a:srgbClr val="0070C0"/>
                    </a:solidFill>
                  </a:rPr>
                  <a:t>SMGs</a:t>
                </a:r>
                <a:r>
                  <a:rPr lang="en-US" altLang="zh-TW" dirty="0" smtClean="0"/>
                  <a:t> </a:t>
                </a:r>
                <a:r>
                  <a:rPr lang="en-US" altLang="zh-TW" dirty="0"/>
                  <a:t>are </a:t>
                </a:r>
                <a:r>
                  <a:rPr lang="en-US" altLang="zh-TW" dirty="0">
                    <a:solidFill>
                      <a:srgbClr val="FF0000"/>
                    </a:solidFill>
                  </a:rPr>
                  <a:t>ULIRGs at high redshift</a:t>
                </a:r>
                <a:r>
                  <a:rPr lang="en-US" altLang="zh-TW" dirty="0"/>
                  <a:t>, but their space density at those redshifts is far higher than the space density of ULIRGs today by a factor of several hundred, similar to that of the Lyman break galaxies that are seen at optical wavelengths.</a:t>
                </a:r>
                <a:endParaRPr lang="en-US" altLang="zh-TW" dirty="0" smtClean="0"/>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1435608" y="332656"/>
                <a:ext cx="7498080" cy="5915744"/>
              </a:xfrm>
              <a:blipFill rotWithShape="1">
                <a:blip r:embed="rId2"/>
                <a:stretch>
                  <a:fillRect t="-1340" r="-3415"/>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724807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2.3.4.3 Type 3 QSOs?</a:t>
            </a:r>
            <a:endParaRPr lang="zh-TW" altLang="en-US" dirty="0"/>
          </a:p>
        </p:txBody>
      </p:sp>
      <p:sp>
        <p:nvSpPr>
          <p:cNvPr id="3" name="內容版面配置區 2"/>
          <p:cNvSpPr>
            <a:spLocks noGrp="1"/>
          </p:cNvSpPr>
          <p:nvPr>
            <p:ph idx="1"/>
          </p:nvPr>
        </p:nvSpPr>
        <p:spPr/>
        <p:txBody>
          <a:bodyPr>
            <a:normAutofit/>
          </a:bodyPr>
          <a:lstStyle/>
          <a:p>
            <a:pPr marL="82296" indent="0">
              <a:buNone/>
            </a:pPr>
            <a:r>
              <a:rPr lang="en-US" altLang="zh-TW" dirty="0"/>
              <a:t>QSOs whose high-ionization optical emission is hidden from view, no matter from which direction they are observed, be placed in a new class called </a:t>
            </a:r>
            <a:r>
              <a:rPr lang="en-US" altLang="zh-TW" dirty="0">
                <a:solidFill>
                  <a:srgbClr val="0070C0"/>
                </a:solidFill>
              </a:rPr>
              <a:t>Type 3 AGN</a:t>
            </a:r>
            <a:r>
              <a:rPr lang="en-US" altLang="zh-TW" dirty="0" smtClean="0"/>
              <a:t>.</a:t>
            </a:r>
          </a:p>
          <a:p>
            <a:pPr marL="82296" indent="0">
              <a:buNone/>
            </a:pPr>
            <a:endParaRPr lang="en-US" altLang="zh-TW" dirty="0" smtClean="0"/>
          </a:p>
          <a:p>
            <a:pPr marL="82296" indent="0">
              <a:buNone/>
            </a:pPr>
            <a:endParaRPr lang="zh-TW" altLang="en-US" dirty="0"/>
          </a:p>
        </p:txBody>
      </p:sp>
    </p:spTree>
    <p:extLst>
      <p:ext uri="{BB962C8B-B14F-4D97-AF65-F5344CB8AC3E}">
        <p14:creationId xmlns:p14="http://schemas.microsoft.com/office/powerpoint/2010/main" val="1006625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2.3.1 Unification of Classical </a:t>
            </a:r>
            <a:r>
              <a:rPr lang="en-US" altLang="zh-TW" dirty="0" err="1" smtClean="0"/>
              <a:t>Seyfert</a:t>
            </a:r>
            <a:r>
              <a:rPr lang="en-US" altLang="zh-TW" dirty="0" smtClean="0"/>
              <a:t> Galaxies by Viewing Angle</a:t>
            </a:r>
            <a:endParaRPr lang="zh-TW" altLang="en-US" dirty="0"/>
          </a:p>
        </p:txBody>
      </p:sp>
      <p:sp>
        <p:nvSpPr>
          <p:cNvPr id="3" name="內容版面配置區 2"/>
          <p:cNvSpPr>
            <a:spLocks noGrp="1"/>
          </p:cNvSpPr>
          <p:nvPr>
            <p:ph idx="1"/>
          </p:nvPr>
        </p:nvSpPr>
        <p:spPr/>
        <p:txBody>
          <a:bodyPr/>
          <a:lstStyle/>
          <a:p>
            <a:r>
              <a:rPr lang="en-US" altLang="zh-TW" dirty="0"/>
              <a:t> Robert </a:t>
            </a:r>
            <a:r>
              <a:rPr lang="en-US" altLang="zh-TW" dirty="0" err="1" smtClean="0"/>
              <a:t>Antonucci</a:t>
            </a:r>
            <a:r>
              <a:rPr lang="en-US" altLang="zh-TW" dirty="0"/>
              <a:t> and Joseph Miller proposed a </a:t>
            </a:r>
            <a:r>
              <a:rPr lang="en-US" altLang="zh-TW" dirty="0" smtClean="0"/>
              <a:t>important unification </a:t>
            </a:r>
            <a:r>
              <a:rPr lang="en-US" altLang="zh-TW" dirty="0"/>
              <a:t>of all </a:t>
            </a:r>
            <a:r>
              <a:rPr lang="en-US" altLang="zh-TW" dirty="0" err="1"/>
              <a:t>Seyfert</a:t>
            </a:r>
            <a:r>
              <a:rPr lang="en-US" altLang="zh-TW" dirty="0"/>
              <a:t> galaxy </a:t>
            </a:r>
            <a:r>
              <a:rPr lang="en-US" altLang="zh-TW" dirty="0" smtClean="0"/>
              <a:t>types</a:t>
            </a:r>
          </a:p>
          <a:p>
            <a:r>
              <a:rPr lang="en-US" altLang="zh-TW" dirty="0" smtClean="0"/>
              <a:t>Three point to prove this model</a:t>
            </a:r>
          </a:p>
          <a:p>
            <a:endParaRPr lang="en-US" altLang="zh-TW" dirty="0" smtClean="0"/>
          </a:p>
          <a:p>
            <a:endParaRPr lang="en-US" altLang="zh-TW" dirty="0"/>
          </a:p>
          <a:p>
            <a:endParaRPr lang="zh-TW" altLang="en-US" dirty="0"/>
          </a:p>
        </p:txBody>
      </p:sp>
    </p:spTree>
    <p:extLst>
      <p:ext uri="{BB962C8B-B14F-4D97-AF65-F5344CB8AC3E}">
        <p14:creationId xmlns:p14="http://schemas.microsoft.com/office/powerpoint/2010/main" val="25526574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2.3.4.4 Radio-Loud and Radio-Quiet QSOs: The Radio Loudness Ratio</a:t>
            </a:r>
            <a:endParaRPr lang="zh-TW" altLang="en-US" dirty="0"/>
          </a:p>
        </p:txBody>
      </p:sp>
      <p:sp>
        <p:nvSpPr>
          <p:cNvPr id="3" name="內容版面配置區 2"/>
          <p:cNvSpPr>
            <a:spLocks noGrp="1"/>
          </p:cNvSpPr>
          <p:nvPr>
            <p:ph idx="1"/>
          </p:nvPr>
        </p:nvSpPr>
        <p:spPr>
          <a:xfrm>
            <a:off x="1435608" y="1447800"/>
            <a:ext cx="7498080" cy="1549152"/>
          </a:xfrm>
        </p:spPr>
        <p:txBody>
          <a:bodyPr>
            <a:normAutofit lnSpcReduction="10000"/>
          </a:bodyPr>
          <a:lstStyle/>
          <a:p>
            <a:r>
              <a:rPr lang="en-US" altLang="zh-TW" sz="2400" dirty="0"/>
              <a:t>Most supermassive accreting black hole systems, it seems, do not produce a </a:t>
            </a:r>
            <a:r>
              <a:rPr lang="en-US" altLang="zh-TW" sz="2400" dirty="0" smtClean="0"/>
              <a:t>powerful </a:t>
            </a:r>
            <a:r>
              <a:rPr lang="en-US" altLang="zh-TW" sz="2400" dirty="0"/>
              <a:t>jet. This fact can be made quantitative </a:t>
            </a:r>
            <a:r>
              <a:rPr lang="en-US" altLang="zh-TW" sz="2400" dirty="0" smtClean="0"/>
              <a:t>if </a:t>
            </a:r>
            <a:r>
              <a:rPr lang="en-US" altLang="zh-TW" sz="2400" dirty="0"/>
              <a:t>we calculate for each QSO </a:t>
            </a:r>
            <a:r>
              <a:rPr lang="en-US" altLang="zh-TW" sz="2400" dirty="0">
                <a:solidFill>
                  <a:srgbClr val="FF0000"/>
                </a:solidFill>
              </a:rPr>
              <a:t>a ratio R of radio to optical emission</a:t>
            </a:r>
            <a:endParaRPr lang="zh-TW" altLang="en-US" sz="2400" dirty="0">
              <a:solidFill>
                <a:srgbClr val="FF0000"/>
              </a:solidFill>
            </a:endParaRPr>
          </a:p>
        </p:txBody>
      </p:sp>
      <mc:AlternateContent xmlns:mc="http://schemas.openxmlformats.org/markup-compatibility/2006" xmlns:a14="http://schemas.microsoft.com/office/drawing/2010/main">
        <mc:Choice Requires="a14">
          <p:sp>
            <p:nvSpPr>
              <p:cNvPr id="4" name="文字方塊 3"/>
              <p:cNvSpPr txBox="1"/>
              <p:nvPr/>
            </p:nvSpPr>
            <p:spPr>
              <a:xfrm>
                <a:off x="1843100" y="3010078"/>
                <a:ext cx="1175130" cy="8486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a:rPr>
                        <m:t>𝑅</m:t>
                      </m:r>
                      <m:r>
                        <a:rPr lang="en-US" altLang="zh-TW" sz="2400" b="0" i="1" smtClean="0">
                          <a:latin typeface="Cambria Math"/>
                        </a:rPr>
                        <m:t>=</m:t>
                      </m:r>
                      <m:f>
                        <m:fPr>
                          <m:ctrlPr>
                            <a:rPr lang="en-US" altLang="zh-TW" sz="2400" b="0" i="1" smtClean="0">
                              <a:latin typeface="Cambria Math"/>
                            </a:rPr>
                          </m:ctrlPr>
                        </m:fPr>
                        <m:num>
                          <m:sSub>
                            <m:sSubPr>
                              <m:ctrlPr>
                                <a:rPr lang="en-US" altLang="zh-TW" sz="2400" b="0" i="1" smtClean="0">
                                  <a:latin typeface="Cambria Math"/>
                                </a:rPr>
                              </m:ctrlPr>
                            </m:sSubPr>
                            <m:e>
                              <m:r>
                                <a:rPr lang="en-US" altLang="zh-TW" sz="2400" b="0" i="1" smtClean="0">
                                  <a:latin typeface="Cambria Math"/>
                                </a:rPr>
                                <m:t>𝑆</m:t>
                              </m:r>
                            </m:e>
                            <m:sub>
                              <m:r>
                                <a:rPr lang="en-US" altLang="zh-TW" sz="2400" b="0" i="1" smtClean="0">
                                  <a:latin typeface="Cambria Math"/>
                                </a:rPr>
                                <m:t>𝑟</m:t>
                              </m:r>
                            </m:sub>
                          </m:sSub>
                        </m:num>
                        <m:den>
                          <m:sSub>
                            <m:sSubPr>
                              <m:ctrlPr>
                                <a:rPr lang="en-US" altLang="zh-TW" sz="2400" b="0" i="1" smtClean="0">
                                  <a:latin typeface="Cambria Math"/>
                                </a:rPr>
                              </m:ctrlPr>
                            </m:sSubPr>
                            <m:e>
                              <m:r>
                                <a:rPr lang="en-US" altLang="zh-TW" sz="2400" b="0" i="1" smtClean="0">
                                  <a:latin typeface="Cambria Math"/>
                                </a:rPr>
                                <m:t>𝑆</m:t>
                              </m:r>
                            </m:e>
                            <m:sub>
                              <m:r>
                                <a:rPr lang="en-US" altLang="zh-TW" sz="2400" b="0" i="1" smtClean="0">
                                  <a:latin typeface="Cambria Math"/>
                                </a:rPr>
                                <m:t>𝑜</m:t>
                              </m:r>
                            </m:sub>
                          </m:sSub>
                        </m:den>
                      </m:f>
                    </m:oMath>
                  </m:oMathPara>
                </a14:m>
                <a:endParaRPr lang="zh-TW" altLang="en-US" sz="2400" dirty="0"/>
              </a:p>
            </p:txBody>
          </p:sp>
        </mc:Choice>
        <mc:Fallback xmlns="">
          <p:sp>
            <p:nvSpPr>
              <p:cNvPr id="4" name="文字方塊 3"/>
              <p:cNvSpPr txBox="1">
                <a:spLocks noRot="1" noChangeAspect="1" noMove="1" noResize="1" noEditPoints="1" noAdjustHandles="1" noChangeArrowheads="1" noChangeShapeType="1" noTextEdit="1"/>
              </p:cNvSpPr>
              <p:nvPr/>
            </p:nvSpPr>
            <p:spPr>
              <a:xfrm>
                <a:off x="1843100" y="3010078"/>
                <a:ext cx="1175130" cy="848630"/>
              </a:xfrm>
              <a:prstGeom prst="rect">
                <a:avLst/>
              </a:prstGeom>
              <a:blipFill rotWithShape="1">
                <a:blip r:embed="rId2"/>
                <a:stretch>
                  <a:fillRect/>
                </a:stretch>
              </a:blipFill>
            </p:spPr>
            <p:txBody>
              <a:bodyPr/>
              <a:lstStyle/>
              <a:p>
                <a:r>
                  <a:rPr lang="zh-TW" altLang="en-US">
                    <a:noFill/>
                  </a:rPr>
                  <a:t> </a:t>
                </a:r>
              </a:p>
            </p:txBody>
          </p:sp>
        </mc:Fallback>
      </mc:AlternateContent>
      <p:sp>
        <p:nvSpPr>
          <p:cNvPr id="5" name="文字方塊 4"/>
          <p:cNvSpPr txBox="1"/>
          <p:nvPr/>
        </p:nvSpPr>
        <p:spPr>
          <a:xfrm>
            <a:off x="1187624" y="4149080"/>
            <a:ext cx="7920880" cy="830997"/>
          </a:xfrm>
          <a:prstGeom prst="rect">
            <a:avLst/>
          </a:prstGeom>
          <a:noFill/>
        </p:spPr>
        <p:txBody>
          <a:bodyPr wrap="square" rtlCol="0">
            <a:spAutoFit/>
          </a:bodyPr>
          <a:lstStyle/>
          <a:p>
            <a:r>
              <a:rPr lang="en-US" altLang="zh-TW" sz="2400" dirty="0"/>
              <a:t>where </a:t>
            </a:r>
            <a:r>
              <a:rPr lang="en-US" altLang="zh-TW" sz="2400" dirty="0" err="1"/>
              <a:t>Sr</a:t>
            </a:r>
            <a:r>
              <a:rPr lang="en-US" altLang="zh-TW" sz="2400" dirty="0"/>
              <a:t> and So are the radio and optical flux densities of </a:t>
            </a:r>
            <a:r>
              <a:rPr lang="en-US" altLang="zh-TW" sz="2400" dirty="0" smtClean="0"/>
              <a:t>the</a:t>
            </a:r>
          </a:p>
          <a:p>
            <a:r>
              <a:rPr lang="en-US" altLang="zh-TW" sz="2400" dirty="0" smtClean="0"/>
              <a:t>quasar </a:t>
            </a:r>
            <a:r>
              <a:rPr lang="en-US" altLang="zh-TW" sz="2400" dirty="0"/>
              <a:t>both </a:t>
            </a:r>
            <a:r>
              <a:rPr lang="en-US" altLang="zh-TW" sz="2400" dirty="0" smtClean="0"/>
              <a:t>measured </a:t>
            </a:r>
            <a:r>
              <a:rPr lang="en-US" altLang="zh-TW" sz="2400" dirty="0"/>
              <a:t>in </a:t>
            </a:r>
            <a:r>
              <a:rPr lang="en-US" altLang="zh-TW" sz="2400" dirty="0" err="1"/>
              <a:t>janskys</a:t>
            </a:r>
            <a:r>
              <a:rPr lang="en-US" altLang="zh-TW" sz="2400" dirty="0"/>
              <a:t>. </a:t>
            </a:r>
            <a:endParaRPr lang="zh-TW" altLang="en-US" sz="2400" dirty="0"/>
          </a:p>
        </p:txBody>
      </p:sp>
    </p:spTree>
    <p:extLst>
      <p:ext uri="{BB962C8B-B14F-4D97-AF65-F5344CB8AC3E}">
        <p14:creationId xmlns:p14="http://schemas.microsoft.com/office/powerpoint/2010/main" val="362414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35608" y="404664"/>
            <a:ext cx="7498080" cy="5843736"/>
          </a:xfrm>
        </p:spPr>
        <p:txBody>
          <a:bodyPr>
            <a:normAutofit lnSpcReduction="10000"/>
          </a:bodyPr>
          <a:lstStyle/>
          <a:p>
            <a:r>
              <a:rPr lang="en-US" altLang="zh-TW" dirty="0" smtClean="0">
                <a:solidFill>
                  <a:srgbClr val="0070C0"/>
                </a:solidFill>
              </a:rPr>
              <a:t>Radio-loud</a:t>
            </a:r>
            <a:r>
              <a:rPr lang="en-US" altLang="zh-TW" dirty="0" smtClean="0"/>
              <a:t> </a:t>
            </a:r>
            <a:r>
              <a:rPr lang="en-US" altLang="zh-TW" dirty="0"/>
              <a:t>quasars (</a:t>
            </a:r>
            <a:r>
              <a:rPr lang="en-US" altLang="zh-TW" dirty="0" smtClean="0"/>
              <a:t>RLQs or just QSRs) </a:t>
            </a:r>
            <a:r>
              <a:rPr lang="en-US" altLang="zh-TW" dirty="0"/>
              <a:t>are defined as R &gt; </a:t>
            </a:r>
            <a:r>
              <a:rPr lang="en-US" altLang="zh-TW" dirty="0" smtClean="0"/>
              <a:t>100</a:t>
            </a:r>
          </a:p>
          <a:p>
            <a:r>
              <a:rPr lang="en-US" altLang="zh-TW" dirty="0" smtClean="0">
                <a:solidFill>
                  <a:srgbClr val="0070C0"/>
                </a:solidFill>
              </a:rPr>
              <a:t>Radio-quiet</a:t>
            </a:r>
            <a:r>
              <a:rPr lang="en-US" altLang="zh-TW" dirty="0"/>
              <a:t> </a:t>
            </a:r>
            <a:r>
              <a:rPr lang="en-US" altLang="zh-TW" dirty="0" smtClean="0"/>
              <a:t>quasars(RQQ) </a:t>
            </a:r>
            <a:r>
              <a:rPr lang="en-US" altLang="zh-TW" dirty="0"/>
              <a:t>are </a:t>
            </a:r>
            <a:r>
              <a:rPr lang="en-US" altLang="zh-TW" dirty="0" smtClean="0"/>
              <a:t>defined as R </a:t>
            </a:r>
            <a:r>
              <a:rPr lang="en-US" altLang="zh-TW" dirty="0"/>
              <a:t>&lt; 100</a:t>
            </a:r>
            <a:endParaRPr lang="en-US" altLang="zh-TW" dirty="0" smtClean="0"/>
          </a:p>
          <a:p>
            <a:r>
              <a:rPr lang="en-US" altLang="zh-TW" dirty="0"/>
              <a:t>This definition works well when </a:t>
            </a:r>
            <a:r>
              <a:rPr lang="en-US" altLang="zh-TW" dirty="0" smtClean="0"/>
              <a:t>we consider </a:t>
            </a:r>
            <a:r>
              <a:rPr lang="en-US" altLang="zh-TW" dirty="0"/>
              <a:t>only the low-frequency extended radio emission </a:t>
            </a:r>
            <a:r>
              <a:rPr lang="en-US" altLang="zh-TW" dirty="0">
                <a:solidFill>
                  <a:srgbClr val="FF0000"/>
                </a:solidFill>
              </a:rPr>
              <a:t>below 1 GHz</a:t>
            </a:r>
            <a:r>
              <a:rPr lang="en-US" altLang="zh-TW" dirty="0" smtClean="0"/>
              <a:t>.</a:t>
            </a:r>
          </a:p>
          <a:p>
            <a:r>
              <a:rPr lang="en-US" altLang="zh-TW" dirty="0" smtClean="0"/>
              <a:t>At </a:t>
            </a:r>
            <a:r>
              <a:rPr lang="en-US" altLang="zh-TW" dirty="0"/>
              <a:t>frequencies </a:t>
            </a:r>
            <a:r>
              <a:rPr lang="en-US" altLang="zh-TW" dirty="0">
                <a:solidFill>
                  <a:srgbClr val="FF0000"/>
                </a:solidFill>
              </a:rPr>
              <a:t>above 5 GHz</a:t>
            </a:r>
            <a:r>
              <a:rPr lang="en-US" altLang="zh-TW" dirty="0"/>
              <a:t>, the effects of beaming can be significant, so the R value will appear different for an object viewed from one direction than from another.</a:t>
            </a:r>
            <a:endParaRPr lang="zh-TW" altLang="en-US" dirty="0"/>
          </a:p>
        </p:txBody>
      </p:sp>
    </p:spTree>
    <p:extLst>
      <p:ext uri="{BB962C8B-B14F-4D97-AF65-F5344CB8AC3E}">
        <p14:creationId xmlns:p14="http://schemas.microsoft.com/office/powerpoint/2010/main" val="31138762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35608" y="332656"/>
            <a:ext cx="7498080" cy="5915744"/>
          </a:xfrm>
        </p:spPr>
        <p:txBody>
          <a:bodyPr>
            <a:normAutofit/>
          </a:bodyPr>
          <a:lstStyle/>
          <a:p>
            <a:r>
              <a:rPr lang="en-US" altLang="zh-TW" sz="2400" dirty="0" smtClean="0"/>
              <a:t>Figure </a:t>
            </a:r>
            <a:r>
              <a:rPr lang="en-US" altLang="zh-TW" sz="2400" dirty="0"/>
              <a:t>shows the R distribution function for QSOs. Early in the study of QSOs, it was claimed that the R distribution function may be “bimodal”, with a peak in the radio-quiet region and a peak in the radio-loud region</a:t>
            </a:r>
            <a:r>
              <a:rPr lang="en-US" altLang="zh-TW" sz="2400" dirty="0" smtClean="0"/>
              <a:t>.</a:t>
            </a:r>
          </a:p>
          <a:p>
            <a:r>
              <a:rPr lang="en-US" altLang="zh-TW" sz="2400" dirty="0" smtClean="0"/>
              <a:t>One </a:t>
            </a:r>
            <a:r>
              <a:rPr lang="en-US" altLang="zh-TW" sz="2400" dirty="0"/>
              <a:t>determination of the R distribution with </a:t>
            </a:r>
            <a:r>
              <a:rPr lang="en-US" altLang="zh-TW" sz="2400" dirty="0" smtClean="0"/>
              <a:t>no bimodality</a:t>
            </a:r>
            <a:r>
              <a:rPr lang="en-US" altLang="zh-TW" sz="2400" dirty="0"/>
              <a:t>, although it does show a long tail at high R</a:t>
            </a:r>
            <a:r>
              <a:rPr lang="en-US" altLang="zh-TW" sz="2400" dirty="0" smtClean="0"/>
              <a:t>.(left-hand)</a:t>
            </a:r>
          </a:p>
          <a:p>
            <a:r>
              <a:rPr lang="en-US" altLang="zh-TW" sz="2400" dirty="0" smtClean="0"/>
              <a:t>Right hand figure shows </a:t>
            </a:r>
            <a:r>
              <a:rPr lang="en-US" altLang="zh-TW" sz="2400" dirty="0"/>
              <a:t>that R </a:t>
            </a:r>
            <a:r>
              <a:rPr lang="en-US" altLang="zh-TW" sz="2400" dirty="0" smtClean="0"/>
              <a:t>may be </a:t>
            </a:r>
            <a:r>
              <a:rPr lang="en-US" altLang="zh-TW" sz="2400" dirty="0"/>
              <a:t>bimodal, although not nearly at the level that was originally thought.</a:t>
            </a:r>
            <a:endParaRPr lang="zh-TW" altLang="en-U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4581128"/>
            <a:ext cx="6413500" cy="176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62781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2.3.4.5 Host Galaxies of QSOs</a:t>
            </a:r>
            <a:endParaRPr lang="zh-TW" altLang="en-US" dirty="0"/>
          </a:p>
        </p:txBody>
      </p:sp>
      <p:sp>
        <p:nvSpPr>
          <p:cNvPr id="3" name="內容版面配置區 2"/>
          <p:cNvSpPr>
            <a:spLocks noGrp="1"/>
          </p:cNvSpPr>
          <p:nvPr>
            <p:ph idx="1"/>
          </p:nvPr>
        </p:nvSpPr>
        <p:spPr/>
        <p:txBody>
          <a:bodyPr>
            <a:normAutofit/>
          </a:bodyPr>
          <a:lstStyle/>
          <a:p>
            <a:r>
              <a:rPr lang="en-US" altLang="zh-TW" sz="2400" dirty="0" smtClean="0"/>
              <a:t>In </a:t>
            </a:r>
            <a:r>
              <a:rPr lang="en-US" altLang="zh-TW" sz="2400" dirty="0"/>
              <a:t>1994–96 when John Hutchings’ team and another team led by John </a:t>
            </a:r>
            <a:r>
              <a:rPr lang="en-US" altLang="zh-TW" sz="2400" dirty="0" err="1"/>
              <a:t>Bahcall</a:t>
            </a:r>
            <a:r>
              <a:rPr lang="en-US" altLang="zh-TW" sz="2400" dirty="0"/>
              <a:t>, of the Institute for Advanced Study, </a:t>
            </a:r>
            <a:r>
              <a:rPr lang="en-US" altLang="zh-TW" sz="2400" dirty="0" smtClean="0"/>
              <a:t>alternately </a:t>
            </a:r>
            <a:r>
              <a:rPr lang="en-US" altLang="zh-TW" sz="2400" dirty="0"/>
              <a:t>submitted papers </a:t>
            </a:r>
            <a:r>
              <a:rPr lang="en-US" altLang="zh-TW" sz="2400" dirty="0" smtClean="0"/>
              <a:t>that presented </a:t>
            </a:r>
            <a:r>
              <a:rPr lang="en-US" altLang="zh-TW" sz="2400" dirty="0"/>
              <a:t>detailed images of galaxies around QSOs, including some at high redshift </a:t>
            </a:r>
            <a:r>
              <a:rPr lang="en-US" altLang="zh-TW" sz="2400" dirty="0" smtClean="0"/>
              <a:t>.</a:t>
            </a:r>
          </a:p>
          <a:p>
            <a:r>
              <a:rPr lang="en-US" altLang="zh-TW" sz="2400" dirty="0"/>
              <a:t>The clarity and resolution of the HST observations convinced most skeptics that </a:t>
            </a:r>
            <a:r>
              <a:rPr lang="en-US" altLang="zh-TW" sz="2400" dirty="0">
                <a:solidFill>
                  <a:srgbClr val="FF0000"/>
                </a:solidFill>
              </a:rPr>
              <a:t>quasars are indeed AGN</a:t>
            </a:r>
            <a:r>
              <a:rPr lang="en-US" altLang="zh-TW" sz="2400" dirty="0" smtClean="0"/>
              <a:t>.</a:t>
            </a:r>
          </a:p>
          <a:p>
            <a:r>
              <a:rPr lang="en-US" altLang="zh-TW" sz="2400" dirty="0" smtClean="0"/>
              <a:t>Host </a:t>
            </a:r>
            <a:r>
              <a:rPr lang="en-US" altLang="zh-TW" sz="2400" dirty="0"/>
              <a:t>galaxies of RLQs </a:t>
            </a:r>
            <a:r>
              <a:rPr lang="en-US" altLang="zh-TW" sz="2400" dirty="0" smtClean="0"/>
              <a:t>tend </a:t>
            </a:r>
            <a:r>
              <a:rPr lang="en-US" altLang="zh-TW" sz="2400" dirty="0"/>
              <a:t>to be very bright (similar in magnitude to giant </a:t>
            </a:r>
            <a:r>
              <a:rPr lang="en-US" altLang="zh-TW" sz="2400" dirty="0" err="1"/>
              <a:t>ellipticals</a:t>
            </a:r>
            <a:r>
              <a:rPr lang="en-US" altLang="zh-TW" sz="2400" dirty="0" smtClean="0"/>
              <a:t>)</a:t>
            </a:r>
          </a:p>
          <a:p>
            <a:r>
              <a:rPr lang="en-US" altLang="zh-TW" sz="2400" dirty="0" smtClean="0"/>
              <a:t>Hosts </a:t>
            </a:r>
            <a:r>
              <a:rPr lang="en-US" altLang="zh-TW" sz="2400" dirty="0"/>
              <a:t>of RQQs tend to be 0.5–1 magnitude fainter (more typical of giant spirals)</a:t>
            </a:r>
            <a:endParaRPr lang="en-US" altLang="zh-TW" sz="2400" dirty="0" smtClean="0"/>
          </a:p>
          <a:p>
            <a:endParaRPr lang="zh-TW" altLang="en-US" sz="2400" dirty="0"/>
          </a:p>
        </p:txBody>
      </p:sp>
    </p:spTree>
    <p:extLst>
      <p:ext uri="{BB962C8B-B14F-4D97-AF65-F5344CB8AC3E}">
        <p14:creationId xmlns:p14="http://schemas.microsoft.com/office/powerpoint/2010/main" val="28499865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2.3.4.6 BAL QSOs: Yet More Unification by Viewing Angle?</a:t>
            </a:r>
            <a:endParaRPr lang="zh-TW" altLang="en-US" dirty="0"/>
          </a:p>
        </p:txBody>
      </p:sp>
      <p:sp>
        <p:nvSpPr>
          <p:cNvPr id="3" name="內容版面配置區 2"/>
          <p:cNvSpPr>
            <a:spLocks noGrp="1"/>
          </p:cNvSpPr>
          <p:nvPr>
            <p:ph idx="1"/>
          </p:nvPr>
        </p:nvSpPr>
        <p:spPr/>
        <p:txBody>
          <a:bodyPr>
            <a:normAutofit/>
          </a:bodyPr>
          <a:lstStyle/>
          <a:p>
            <a:r>
              <a:rPr lang="en-US" altLang="zh-TW" sz="2400" dirty="0" smtClean="0"/>
              <a:t>BAL QSOs is The </a:t>
            </a:r>
            <a:r>
              <a:rPr lang="en-US" altLang="zh-TW" sz="2400" dirty="0"/>
              <a:t>Broad Absorption Line </a:t>
            </a:r>
          </a:p>
          <a:p>
            <a:r>
              <a:rPr lang="en-US" altLang="zh-TW" sz="2400" dirty="0" smtClean="0"/>
              <a:t>The </a:t>
            </a:r>
            <a:r>
              <a:rPr lang="en-US" altLang="zh-TW" sz="2400" dirty="0"/>
              <a:t>broad absorption line is detached from the emission line – several thousand </a:t>
            </a:r>
            <a:r>
              <a:rPr lang="en-US" altLang="zh-TW" sz="2400" dirty="0" smtClean="0"/>
              <a:t>km/s </a:t>
            </a:r>
            <a:r>
              <a:rPr lang="en-US" altLang="zh-TW" sz="2400" dirty="0"/>
              <a:t>wide, with 10,000 </a:t>
            </a:r>
            <a:r>
              <a:rPr lang="en-US" altLang="zh-TW" sz="2400" dirty="0" smtClean="0"/>
              <a:t>km/s or </a:t>
            </a:r>
            <a:r>
              <a:rPr lang="en-US" altLang="zh-TW" sz="2400" dirty="0"/>
              <a:t>more separating the two. (See Fig. 2.16 and Fig. 2.17</a:t>
            </a:r>
            <a:r>
              <a:rPr lang="en-US" altLang="zh-TW" sz="2400" dirty="0" smtClean="0"/>
              <a:t>.)</a:t>
            </a:r>
          </a:p>
          <a:p>
            <a:r>
              <a:rPr lang="en-US" altLang="zh-TW" sz="2400" dirty="0"/>
              <a:t>Generally these absorption lines are from high-ionization atomic species (C IV, Si IV, N V, O VI) only; these are called </a:t>
            </a:r>
            <a:r>
              <a:rPr lang="en-US" altLang="zh-TW" sz="2400" dirty="0" err="1"/>
              <a:t>HiBALs</a:t>
            </a:r>
            <a:r>
              <a:rPr lang="en-US" altLang="zh-TW" sz="2400" dirty="0" smtClean="0"/>
              <a:t>.</a:t>
            </a:r>
          </a:p>
          <a:p>
            <a:r>
              <a:rPr lang="en-US" altLang="zh-TW" sz="2400" dirty="0" smtClean="0"/>
              <a:t>In </a:t>
            </a:r>
            <a:r>
              <a:rPr lang="en-US" altLang="zh-TW" sz="2400" dirty="0"/>
              <a:t>about 10% of the BAL cases (1% of QSOs), low-ionization lines of Mg II or Al III also appear, and these are referred to as </a:t>
            </a:r>
            <a:r>
              <a:rPr lang="en-US" altLang="zh-TW" sz="2400" dirty="0" err="1"/>
              <a:t>LoBALs</a:t>
            </a:r>
            <a:r>
              <a:rPr lang="en-US" altLang="zh-TW" sz="2400" dirty="0"/>
              <a:t>.</a:t>
            </a:r>
            <a:endParaRPr lang="zh-TW" altLang="en-US" sz="2400" dirty="0"/>
          </a:p>
        </p:txBody>
      </p:sp>
    </p:spTree>
    <p:extLst>
      <p:ext uri="{BB962C8B-B14F-4D97-AF65-F5344CB8AC3E}">
        <p14:creationId xmlns:p14="http://schemas.microsoft.com/office/powerpoint/2010/main" val="42474523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484784"/>
            <a:ext cx="7514161" cy="4728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文字方塊 3"/>
          <p:cNvSpPr txBox="1"/>
          <p:nvPr/>
        </p:nvSpPr>
        <p:spPr>
          <a:xfrm>
            <a:off x="1112200" y="332656"/>
            <a:ext cx="7919027" cy="923330"/>
          </a:xfrm>
          <a:prstGeom prst="rect">
            <a:avLst/>
          </a:prstGeom>
          <a:noFill/>
        </p:spPr>
        <p:txBody>
          <a:bodyPr wrap="none" rtlCol="0">
            <a:spAutoFit/>
          </a:bodyPr>
          <a:lstStyle/>
          <a:p>
            <a:r>
              <a:rPr lang="en-US" altLang="zh-TW" dirty="0"/>
              <a:t>Typical spectrum of a BAL QSO with “attached” absorption troughs and the </a:t>
            </a:r>
            <a:endParaRPr lang="en-US" altLang="zh-TW" dirty="0" smtClean="0"/>
          </a:p>
          <a:p>
            <a:r>
              <a:rPr lang="en-US" altLang="zh-TW" dirty="0" smtClean="0"/>
              <a:t>standard </a:t>
            </a:r>
            <a:r>
              <a:rPr lang="en-US" altLang="zh-TW" dirty="0"/>
              <a:t>BAL QSO model. Top: Note outflow in Q1413+113 at up to 12,000 </a:t>
            </a:r>
            <a:r>
              <a:rPr lang="en-US" altLang="zh-TW" dirty="0" smtClean="0"/>
              <a:t>km/s </a:t>
            </a:r>
            <a:endParaRPr lang="zh-TW" altLang="en-US" dirty="0"/>
          </a:p>
          <a:p>
            <a:endParaRPr lang="zh-TW" altLang="en-US" dirty="0"/>
          </a:p>
        </p:txBody>
      </p:sp>
    </p:spTree>
    <p:extLst>
      <p:ext uri="{BB962C8B-B14F-4D97-AF65-F5344CB8AC3E}">
        <p14:creationId xmlns:p14="http://schemas.microsoft.com/office/powerpoint/2010/main" val="27132285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35608" y="404664"/>
            <a:ext cx="7498080" cy="5843736"/>
          </a:xfrm>
        </p:spPr>
        <p:txBody>
          <a:bodyPr/>
          <a:lstStyle/>
          <a:p>
            <a:r>
              <a:rPr lang="en-US" altLang="zh-TW" sz="3000" dirty="0"/>
              <a:t>The standard model for BAL QSOs </a:t>
            </a:r>
            <a:r>
              <a:rPr lang="en-US" altLang="zh-TW" sz="3000" dirty="0" smtClean="0"/>
              <a:t>James </a:t>
            </a:r>
            <a:r>
              <a:rPr lang="en-US" altLang="zh-TW" sz="3000" dirty="0"/>
              <a:t>Chiang, and their colleagues at the Canadian Institute for Theoretical Astrophysics (CITA) in Toronto) is that these objects are normal QSOs that are viewed nearly edge-on to the accretion disk that is feeding the black hole </a:t>
            </a:r>
            <a:r>
              <a:rPr lang="en-US" altLang="zh-TW" sz="3000" dirty="0" smtClean="0"/>
              <a:t>(see Fig ) .</a:t>
            </a:r>
          </a:p>
          <a:p>
            <a:r>
              <a:rPr lang="en-US" altLang="zh-TW" dirty="0"/>
              <a:t>An outflowing wind ablates matter off the disk forming the absorption line clouds.</a:t>
            </a:r>
            <a:endParaRPr lang="zh-TW"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725144"/>
            <a:ext cx="612775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65425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35608" y="404664"/>
            <a:ext cx="7498080" cy="5843736"/>
          </a:xfrm>
        </p:spPr>
        <p:txBody>
          <a:bodyPr>
            <a:normAutofit fontScale="92500" lnSpcReduction="10000"/>
          </a:bodyPr>
          <a:lstStyle/>
          <a:p>
            <a:r>
              <a:rPr lang="en-US" altLang="zh-TW" dirty="0"/>
              <a:t>This model has a number of attractive features.</a:t>
            </a:r>
          </a:p>
          <a:p>
            <a:r>
              <a:rPr lang="en-US" altLang="zh-TW" dirty="0" smtClean="0"/>
              <a:t>Analysis </a:t>
            </a:r>
            <a:r>
              <a:rPr lang="en-US" altLang="zh-TW" dirty="0"/>
              <a:t>of the absorption lines indicates that the absorbing gas surrounds only about one-fifth of the central QSO – a covering factor of 0.20.</a:t>
            </a:r>
          </a:p>
          <a:p>
            <a:r>
              <a:rPr lang="en-US" altLang="zh-TW" dirty="0" smtClean="0"/>
              <a:t>This </a:t>
            </a:r>
            <a:r>
              <a:rPr lang="en-US" altLang="zh-TW" dirty="0"/>
              <a:t>means that there must be five times as many QSOs with such winds (or </a:t>
            </a:r>
            <a:r>
              <a:rPr lang="en-US" altLang="zh-TW" dirty="0" smtClean="0"/>
              <a:t>0.50</a:t>
            </a:r>
            <a:r>
              <a:rPr lang="en-US" altLang="zh-TW" dirty="0"/>
              <a:t>% of all QSOs) in which we will not see absorption lines</a:t>
            </a:r>
            <a:r>
              <a:rPr lang="en-US" altLang="zh-TW" dirty="0" smtClean="0"/>
              <a:t>.</a:t>
            </a:r>
          </a:p>
          <a:p>
            <a:r>
              <a:rPr lang="en-US" altLang="zh-TW" dirty="0"/>
              <a:t>So half, and maybe all, QSOs may have strong winds, but we only observe as BALs those with their disks edge-on.</a:t>
            </a:r>
            <a:endParaRPr lang="zh-TW" altLang="en-US" dirty="0"/>
          </a:p>
        </p:txBody>
      </p:sp>
    </p:spTree>
    <p:extLst>
      <p:ext uri="{BB962C8B-B14F-4D97-AF65-F5344CB8AC3E}">
        <p14:creationId xmlns:p14="http://schemas.microsoft.com/office/powerpoint/2010/main" val="20452501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35608" y="404664"/>
            <a:ext cx="7498080" cy="5843736"/>
          </a:xfrm>
        </p:spPr>
        <p:txBody>
          <a:bodyPr>
            <a:normAutofit lnSpcReduction="10000"/>
          </a:bodyPr>
          <a:lstStyle/>
          <a:p>
            <a:r>
              <a:rPr lang="en-US" altLang="zh-TW" dirty="0"/>
              <a:t>Detailed numerical simulation of disk winds driven by </a:t>
            </a:r>
            <a:r>
              <a:rPr lang="en-US" altLang="zh-TW" dirty="0">
                <a:solidFill>
                  <a:srgbClr val="FF0000"/>
                </a:solidFill>
              </a:rPr>
              <a:t>radiation pressure from their surface</a:t>
            </a:r>
            <a:r>
              <a:rPr lang="en-US" altLang="zh-TW" dirty="0"/>
              <a:t> by Daniel </a:t>
            </a:r>
            <a:r>
              <a:rPr lang="en-US" altLang="zh-TW" dirty="0" err="1"/>
              <a:t>Proga</a:t>
            </a:r>
            <a:r>
              <a:rPr lang="en-US" altLang="zh-TW" dirty="0"/>
              <a:t> </a:t>
            </a:r>
            <a:r>
              <a:rPr lang="en-US" altLang="zh-TW" dirty="0" smtClean="0"/>
              <a:t>and </a:t>
            </a:r>
            <a:r>
              <a:rPr lang="en-US" altLang="zh-TW" dirty="0"/>
              <a:t>his colleagues shows that this model can, indeed, produce the right sort of wind, including the generation of “hitchhiking gas” needed to shield the absorbing clouds from the central X-ray emitting region</a:t>
            </a:r>
            <a:r>
              <a:rPr lang="en-US" altLang="zh-TW" dirty="0" smtClean="0"/>
              <a:t>.</a:t>
            </a:r>
          </a:p>
          <a:p>
            <a:r>
              <a:rPr lang="en-US" altLang="zh-TW" dirty="0" smtClean="0"/>
              <a:t>The </a:t>
            </a:r>
            <a:r>
              <a:rPr lang="en-US" altLang="zh-TW" dirty="0" err="1">
                <a:solidFill>
                  <a:srgbClr val="0070C0"/>
                </a:solidFill>
              </a:rPr>
              <a:t>radiatively</a:t>
            </a:r>
            <a:r>
              <a:rPr lang="en-US" altLang="zh-TW" dirty="0">
                <a:solidFill>
                  <a:srgbClr val="0070C0"/>
                </a:solidFill>
              </a:rPr>
              <a:t>-driven disk wind model </a:t>
            </a:r>
            <a:r>
              <a:rPr lang="en-US" altLang="zh-TW" dirty="0"/>
              <a:t>does have some problems explaining many BAL QSO properties.</a:t>
            </a:r>
            <a:endParaRPr lang="zh-TW" altLang="en-US" dirty="0"/>
          </a:p>
        </p:txBody>
      </p:sp>
    </p:spTree>
    <p:extLst>
      <p:ext uri="{BB962C8B-B14F-4D97-AF65-F5344CB8AC3E}">
        <p14:creationId xmlns:p14="http://schemas.microsoft.com/office/powerpoint/2010/main" val="42088232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35608" y="332656"/>
            <a:ext cx="7498080" cy="5915744"/>
          </a:xfrm>
        </p:spPr>
        <p:txBody>
          <a:bodyPr>
            <a:normAutofit lnSpcReduction="10000"/>
          </a:bodyPr>
          <a:lstStyle/>
          <a:p>
            <a:r>
              <a:rPr lang="en-US" altLang="zh-TW" dirty="0"/>
              <a:t>An alternative, but less popular, model involves </a:t>
            </a:r>
            <a:r>
              <a:rPr lang="en-US" altLang="zh-TW" dirty="0">
                <a:solidFill>
                  <a:srgbClr val="FF0000"/>
                </a:solidFill>
              </a:rPr>
              <a:t>a bipolar </a:t>
            </a:r>
            <a:r>
              <a:rPr lang="en-US" altLang="zh-TW" dirty="0" err="1">
                <a:solidFill>
                  <a:srgbClr val="FF0000"/>
                </a:solidFill>
              </a:rPr>
              <a:t>magnetohydrodynamically</a:t>
            </a:r>
            <a:r>
              <a:rPr lang="en-US" altLang="zh-TW" dirty="0">
                <a:solidFill>
                  <a:srgbClr val="FF0000"/>
                </a:solidFill>
              </a:rPr>
              <a:t>-driven wind model </a:t>
            </a:r>
            <a:r>
              <a:rPr lang="en-US" altLang="zh-TW" dirty="0"/>
              <a:t>(Fig. 2.17).</a:t>
            </a:r>
          </a:p>
          <a:p>
            <a:r>
              <a:rPr lang="en-US" altLang="zh-TW" dirty="0" smtClean="0"/>
              <a:t>A </a:t>
            </a:r>
            <a:r>
              <a:rPr lang="en-US" altLang="zh-TW" dirty="0"/>
              <a:t>bipolar wind model has most of the attractive features of the disk wind model, is more consistent with modern accretion models and simulations, and explains the radio-loud/BAL avoidance: QSRs with very powerful jets are likely to have much narrower bipolar winds and, therefore, a much lower incidence of BAL detections.</a:t>
            </a:r>
            <a:endParaRPr lang="zh-TW" altLang="en-US" dirty="0"/>
          </a:p>
        </p:txBody>
      </p:sp>
    </p:spTree>
    <p:extLst>
      <p:ext uri="{BB962C8B-B14F-4D97-AF65-F5344CB8AC3E}">
        <p14:creationId xmlns:p14="http://schemas.microsoft.com/office/powerpoint/2010/main" val="3904778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Seyfert</a:t>
            </a:r>
            <a:r>
              <a:rPr lang="en-US" altLang="zh-TW" dirty="0"/>
              <a:t> </a:t>
            </a:r>
            <a:r>
              <a:rPr lang="en-US" altLang="zh-TW" dirty="0" err="1" smtClean="0"/>
              <a:t>unifiedmodel</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1700808"/>
            <a:ext cx="6096000" cy="4259580"/>
          </a:xfrm>
        </p:spPr>
      </p:pic>
    </p:spTree>
    <p:extLst>
      <p:ext uri="{BB962C8B-B14F-4D97-AF65-F5344CB8AC3E}">
        <p14:creationId xmlns:p14="http://schemas.microsoft.com/office/powerpoint/2010/main" val="29685489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35608" y="4797152"/>
            <a:ext cx="7498080" cy="1451248"/>
          </a:xfrm>
        </p:spPr>
        <p:txBody>
          <a:bodyPr>
            <a:normAutofit fontScale="55000" lnSpcReduction="20000"/>
          </a:bodyPr>
          <a:lstStyle/>
          <a:p>
            <a:pPr marL="82296" indent="0">
              <a:buNone/>
            </a:pPr>
            <a:r>
              <a:rPr lang="en-US" altLang="zh-TW" dirty="0"/>
              <a:t>A detached trough BAL </a:t>
            </a:r>
            <a:r>
              <a:rPr lang="en-US" altLang="zh-TW" dirty="0" smtClean="0"/>
              <a:t>QSO.</a:t>
            </a:r>
          </a:p>
          <a:p>
            <a:pPr marL="82296" indent="0">
              <a:buNone/>
            </a:pPr>
            <a:r>
              <a:rPr lang="en-US" altLang="zh-TW" dirty="0"/>
              <a:t>Such objects would appear as </a:t>
            </a:r>
            <a:r>
              <a:rPr lang="en-US" altLang="zh-TW" dirty="0" err="1"/>
              <a:t>LoBALs</a:t>
            </a:r>
            <a:r>
              <a:rPr lang="en-US" altLang="zh-TW" dirty="0"/>
              <a:t> when viewed with the lower-ionization wind material (Al III, Mg II, Fe II) obscuring the central source, as </a:t>
            </a:r>
            <a:r>
              <a:rPr lang="en-US" altLang="zh-TW" dirty="0" err="1"/>
              <a:t>HiBALs</a:t>
            </a:r>
            <a:r>
              <a:rPr lang="en-US" altLang="zh-TW" dirty="0"/>
              <a:t> when viewed through the higher-ionization wind material (C IV, S IV, N V), and as a normal QSR when viewed at a large angle from the jet axis.</a:t>
            </a:r>
            <a:endParaRPr lang="zh-TW" alt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8772525" cy="412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66051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03648" y="4077072"/>
            <a:ext cx="7498080" cy="2459360"/>
          </a:xfrm>
        </p:spPr>
        <p:txBody>
          <a:bodyPr>
            <a:normAutofit fontScale="92500" lnSpcReduction="20000"/>
          </a:bodyPr>
          <a:lstStyle/>
          <a:p>
            <a:r>
              <a:rPr lang="en-US" altLang="zh-TW" sz="3000" dirty="0"/>
              <a:t>A bipolar MHD wind model with RQQ/FR I and RLQ/FR II structures. </a:t>
            </a:r>
            <a:endParaRPr lang="en-US" altLang="zh-TW" sz="3000" dirty="0" smtClean="0"/>
          </a:p>
          <a:p>
            <a:r>
              <a:rPr lang="en-US" altLang="zh-TW" sz="3000" dirty="0"/>
              <a:t>The probability of viewing a strong FR II jet through the optically obscuring material would be very small, if any such thermal material even existed in a powerful FR II jet. </a:t>
            </a:r>
            <a:endParaRPr lang="zh-TW" altLang="en-US" sz="3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32656"/>
            <a:ext cx="7448550"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6184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2.3.4.7 The X-Ray Spectrum of Radio-Quiet QSOs</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lnSpcReduction="10000"/>
              </a:bodyPr>
              <a:lstStyle/>
              <a:p>
                <a:r>
                  <a:rPr lang="en-US" altLang="zh-TW" dirty="0" smtClean="0"/>
                  <a:t>Radio-quiet </a:t>
                </a:r>
                <a:r>
                  <a:rPr lang="en-US" altLang="zh-TW" dirty="0"/>
                  <a:t>QSOs is dominated by the </a:t>
                </a:r>
                <a:r>
                  <a:rPr lang="en-US" altLang="zh-TW" dirty="0">
                    <a:solidFill>
                      <a:srgbClr val="FF0000"/>
                    </a:solidFill>
                  </a:rPr>
                  <a:t>disk emission</a:t>
                </a:r>
                <a:r>
                  <a:rPr lang="en-US" altLang="zh-TW" dirty="0"/>
                  <a:t>, just as it is in the related </a:t>
                </a:r>
                <a:r>
                  <a:rPr lang="en-US" altLang="zh-TW" dirty="0" err="1"/>
                  <a:t>Seyfert</a:t>
                </a:r>
                <a:r>
                  <a:rPr lang="en-US" altLang="zh-TW" dirty="0"/>
                  <a:t> 1 objects. </a:t>
                </a:r>
                <a:endParaRPr lang="en-US" altLang="zh-TW" dirty="0" smtClean="0"/>
              </a:p>
              <a:p>
                <a:r>
                  <a:rPr lang="en-US" altLang="zh-TW" dirty="0"/>
                  <a:t>The basic X-ray spectrum is similar </a:t>
                </a:r>
                <a:r>
                  <a:rPr lang="en-US" altLang="zh-TW" dirty="0" smtClean="0"/>
                  <a:t>-</a:t>
                </a:r>
                <a14:m>
                  <m:oMath xmlns:m="http://schemas.openxmlformats.org/officeDocument/2006/math">
                    <m:sSub>
                      <m:sSubPr>
                        <m:ctrlPr>
                          <a:rPr lang="en-US" altLang="zh-TW" i="1" smtClean="0">
                            <a:latin typeface="Cambria Math"/>
                          </a:rPr>
                        </m:ctrlPr>
                      </m:sSubPr>
                      <m:e>
                        <m:r>
                          <a:rPr lang="en-US" altLang="zh-TW" b="0" i="1" smtClean="0">
                            <a:latin typeface="Cambria Math"/>
                          </a:rPr>
                          <m:t>𝑓</m:t>
                        </m:r>
                      </m:e>
                      <m:sub>
                        <m:r>
                          <a:rPr lang="zh-TW" altLang="en-US" i="1" smtClean="0">
                            <a:latin typeface="Cambria Math"/>
                          </a:rPr>
                          <m:t>𝜐</m:t>
                        </m:r>
                        <m:r>
                          <a:rPr lang="en-US" altLang="zh-TW" b="0" i="1" smtClean="0">
                            <a:latin typeface="Cambria Math"/>
                          </a:rPr>
                          <m:t>𝑋</m:t>
                        </m:r>
                      </m:sub>
                    </m:sSub>
                    <m:r>
                      <a:rPr lang="en-US" altLang="zh-TW" i="1" smtClean="0">
                        <a:latin typeface="Cambria Math"/>
                        <a:ea typeface="Cambria Math"/>
                      </a:rPr>
                      <m:t>∝</m:t>
                    </m:r>
                    <m:r>
                      <a:rPr lang="en-US" altLang="zh-TW" b="0" i="1" smtClean="0">
                        <a:latin typeface="Cambria Math"/>
                        <a:ea typeface="Cambria Math"/>
                      </a:rPr>
                      <m:t> </m:t>
                    </m:r>
                    <m:sSup>
                      <m:sSupPr>
                        <m:ctrlPr>
                          <a:rPr lang="en-US" altLang="zh-TW" b="0" i="1" smtClean="0">
                            <a:latin typeface="Cambria Math"/>
                            <a:ea typeface="Cambria Math"/>
                          </a:rPr>
                        </m:ctrlPr>
                      </m:sSupPr>
                      <m:e>
                        <m:r>
                          <a:rPr lang="zh-TW" altLang="en-US" i="1">
                            <a:latin typeface="Cambria Math"/>
                          </a:rPr>
                          <m:t>𝜐</m:t>
                        </m:r>
                      </m:e>
                      <m:sup>
                        <m:r>
                          <a:rPr lang="en-US" altLang="zh-TW" b="0" i="1" smtClean="0">
                            <a:latin typeface="Cambria Math"/>
                            <a:ea typeface="Cambria Math"/>
                          </a:rPr>
                          <m:t>−1</m:t>
                        </m:r>
                      </m:sup>
                    </m:sSup>
                    <m:r>
                      <a:rPr lang="en-US" altLang="zh-TW" b="0" i="1" smtClean="0">
                        <a:latin typeface="Cambria Math"/>
                        <a:ea typeface="Cambria Math"/>
                      </a:rPr>
                      <m:t> </m:t>
                    </m:r>
                  </m:oMath>
                </a14:m>
                <a:endParaRPr lang="en-US" altLang="zh-TW" dirty="0" smtClean="0"/>
              </a:p>
              <a:p>
                <a:r>
                  <a:rPr lang="en-US" altLang="zh-TW" dirty="0" smtClean="0"/>
                  <a:t>power </a:t>
                </a:r>
                <a:r>
                  <a:rPr lang="en-US" altLang="zh-TW" dirty="0"/>
                  <a:t>law above about 1 </a:t>
                </a:r>
                <a:r>
                  <a:rPr lang="en-US" altLang="zh-TW" dirty="0" err="1"/>
                  <a:t>keV</a:t>
                </a:r>
                <a:r>
                  <a:rPr lang="en-US" altLang="zh-TW" dirty="0"/>
                  <a:t>, with a high-energy cutoff . but the reflection components (20.30 </a:t>
                </a:r>
                <a:r>
                  <a:rPr lang="en-US" altLang="zh-TW" dirty="0" err="1"/>
                  <a:t>keV</a:t>
                </a:r>
                <a:r>
                  <a:rPr lang="en-US" altLang="zh-TW" dirty="0"/>
                  <a:t> bump and iron line) appear to be greatly diminished or absent.</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2"/>
                <a:stretch>
                  <a:fillRect t="-2668" r="-1870" b="-635"/>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7621294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2.3.5 Cosmic Evolution of </a:t>
            </a:r>
            <a:r>
              <a:rPr lang="en-US" altLang="zh-TW" dirty="0" err="1"/>
              <a:t>Seyferts</a:t>
            </a:r>
            <a:r>
              <a:rPr lang="en-US" altLang="zh-TW" dirty="0"/>
              <a:t> and QSOs</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fontScale="85000" lnSpcReduction="20000"/>
              </a:bodyPr>
              <a:lstStyle/>
              <a:p>
                <a:r>
                  <a:rPr lang="en-US" altLang="zh-TW" sz="2800" dirty="0" smtClean="0"/>
                  <a:t>Maarten Schmidt’s 1972 studies on quasar evolution also investigated the  optically selected QSO population.</a:t>
                </a:r>
              </a:p>
              <a:p>
                <a:r>
                  <a:rPr lang="en-US" altLang="zh-TW" sz="2800" dirty="0"/>
                  <a:t>Its evolution appeared similar to that of the radio-selected population in equation (2.10) (essentially pure density evolution with a time constant of about 2.7 </a:t>
                </a:r>
                <a:r>
                  <a:rPr lang="en-US" altLang="zh-TW" sz="2800" dirty="0" err="1"/>
                  <a:t>Gyr</a:t>
                </a:r>
                <a:r>
                  <a:rPr lang="en-US" altLang="zh-TW" sz="2800" dirty="0" smtClean="0"/>
                  <a:t>).</a:t>
                </a:r>
              </a:p>
              <a:p>
                <a:pPr marL="82296" indent="0">
                  <a:buNone/>
                </a:pPr>
                <a14:m>
                  <m:oMathPara xmlns:m="http://schemas.openxmlformats.org/officeDocument/2006/math">
                    <m:oMathParaPr>
                      <m:jc m:val="centerGroup"/>
                    </m:oMathParaPr>
                    <m:oMath xmlns:m="http://schemas.openxmlformats.org/officeDocument/2006/math">
                      <m:r>
                        <a:rPr lang="zh-TW" altLang="en-US" sz="2800" i="1" smtClean="0">
                          <a:latin typeface="Cambria Math"/>
                        </a:rPr>
                        <m:t>𝜌</m:t>
                      </m:r>
                      <m:d>
                        <m:dPr>
                          <m:ctrlPr>
                            <a:rPr lang="en-US" altLang="zh-TW" sz="2800" b="0" i="1" smtClean="0">
                              <a:latin typeface="Cambria Math"/>
                            </a:rPr>
                          </m:ctrlPr>
                        </m:dPr>
                        <m:e>
                          <m:r>
                            <a:rPr lang="en-US" altLang="zh-TW" sz="2800" b="0" i="1" smtClean="0">
                              <a:latin typeface="Cambria Math"/>
                            </a:rPr>
                            <m:t>𝑧</m:t>
                          </m:r>
                        </m:e>
                      </m:d>
                      <m:r>
                        <a:rPr lang="en-US" altLang="zh-TW" sz="2800" b="0" i="1" smtClean="0">
                          <a:latin typeface="Cambria Math"/>
                        </a:rPr>
                        <m:t>=</m:t>
                      </m:r>
                      <m:sSub>
                        <m:sSubPr>
                          <m:ctrlPr>
                            <a:rPr lang="en-US" altLang="zh-TW" sz="2800" b="0" i="1" smtClean="0">
                              <a:latin typeface="Cambria Math"/>
                            </a:rPr>
                          </m:ctrlPr>
                        </m:sSubPr>
                        <m:e>
                          <m:r>
                            <a:rPr lang="zh-TW" altLang="en-US" sz="2800" i="1">
                              <a:latin typeface="Cambria Math"/>
                            </a:rPr>
                            <m:t>𝜌</m:t>
                          </m:r>
                        </m:e>
                        <m:sub>
                          <m:r>
                            <a:rPr lang="en-US" altLang="zh-TW" sz="2800" b="0" i="1" smtClean="0">
                              <a:latin typeface="Cambria Math"/>
                            </a:rPr>
                            <m:t>𝑜</m:t>
                          </m:r>
                        </m:sub>
                      </m:sSub>
                      <m:f>
                        <m:fPr>
                          <m:ctrlPr>
                            <a:rPr lang="en-US" altLang="zh-TW" sz="2800" b="0" i="1" smtClean="0">
                              <a:latin typeface="Cambria Math"/>
                            </a:rPr>
                          </m:ctrlPr>
                        </m:fPr>
                        <m:num>
                          <m:r>
                            <a:rPr lang="en-US" altLang="zh-TW" sz="2800" b="0" i="1" smtClean="0">
                              <a:latin typeface="Cambria Math"/>
                            </a:rPr>
                            <m:t>[</m:t>
                          </m:r>
                          <m:sSub>
                            <m:sSubPr>
                              <m:ctrlPr>
                                <a:rPr lang="en-US" altLang="zh-TW" sz="2800" b="0" i="1" smtClean="0">
                                  <a:latin typeface="Cambria Math"/>
                                </a:rPr>
                              </m:ctrlPr>
                            </m:sSubPr>
                            <m:e>
                              <m:r>
                                <a:rPr lang="zh-TW" altLang="en-US" sz="2800" b="0" i="1" smtClean="0">
                                  <a:latin typeface="Cambria Math"/>
                                </a:rPr>
                                <m:t>𝜏</m:t>
                              </m:r>
                            </m:e>
                            <m:sub>
                              <m:r>
                                <a:rPr lang="en-US" altLang="zh-TW" sz="2800" b="0" i="1" smtClean="0">
                                  <a:latin typeface="Cambria Math"/>
                                </a:rPr>
                                <m:t>𝑜</m:t>
                              </m:r>
                            </m:sub>
                          </m:sSub>
                          <m:r>
                            <a:rPr lang="en-US" altLang="zh-TW" sz="2800" b="0" i="1" smtClean="0">
                              <a:latin typeface="Cambria Math"/>
                            </a:rPr>
                            <m:t>−</m:t>
                          </m:r>
                          <m:r>
                            <a:rPr lang="en-US" altLang="zh-TW" sz="2800" b="0" i="1" smtClean="0">
                              <a:latin typeface="Cambria Math"/>
                            </a:rPr>
                            <m:t>𝑡</m:t>
                          </m:r>
                          <m:r>
                            <a:rPr lang="en-US" altLang="zh-TW" sz="2800" b="0" i="1" smtClean="0">
                              <a:latin typeface="Cambria Math"/>
                            </a:rPr>
                            <m:t>(</m:t>
                          </m:r>
                          <m:r>
                            <a:rPr lang="en-US" altLang="zh-TW" sz="2800" b="0" i="1" smtClean="0">
                              <a:latin typeface="Cambria Math"/>
                            </a:rPr>
                            <m:t>𝑧</m:t>
                          </m:r>
                          <m:r>
                            <a:rPr lang="en-US" altLang="zh-TW" sz="2800" b="0" i="1" smtClean="0">
                              <a:latin typeface="Cambria Math"/>
                            </a:rPr>
                            <m:t>)]</m:t>
                          </m:r>
                        </m:num>
                        <m:den>
                          <m:r>
                            <a:rPr lang="zh-TW" altLang="en-US" sz="2800" b="0" i="1" smtClean="0">
                              <a:latin typeface="Cambria Math"/>
                            </a:rPr>
                            <m:t>𝜏</m:t>
                          </m:r>
                        </m:den>
                      </m:f>
                    </m:oMath>
                  </m:oMathPara>
                </a14:m>
                <a:endParaRPr lang="en-US" altLang="zh-TW" sz="2800" dirty="0" smtClean="0"/>
              </a:p>
              <a:p>
                <a:r>
                  <a:rPr lang="en-US" altLang="zh-TW" sz="2800" dirty="0"/>
                  <a:t>This question may be resolved by deriving the time-dependence of the X-ray luminosity function from the X-ray background. </a:t>
                </a:r>
                <a:endParaRPr lang="en-US" altLang="zh-TW" sz="2800" dirty="0" smtClean="0"/>
              </a:p>
              <a:p>
                <a:r>
                  <a:rPr lang="en-US" altLang="zh-TW" sz="2800" dirty="0" smtClean="0"/>
                  <a:t>But</a:t>
                </a:r>
                <a:r>
                  <a:rPr lang="en-US" altLang="zh-TW" sz="2800" dirty="0"/>
                  <a:t>, until it is, the </a:t>
                </a:r>
                <a:r>
                  <a:rPr lang="en-US" altLang="zh-TW" sz="2800" dirty="0">
                    <a:solidFill>
                      <a:srgbClr val="FF0000"/>
                    </a:solidFill>
                  </a:rPr>
                  <a:t>cosmological evolution of the </a:t>
                </a:r>
                <a:r>
                  <a:rPr lang="en-US" altLang="zh-TW" sz="2800" dirty="0" err="1">
                    <a:solidFill>
                      <a:srgbClr val="FF0000"/>
                    </a:solidFill>
                  </a:rPr>
                  <a:t>Seyfert</a:t>
                </a:r>
                <a:r>
                  <a:rPr lang="en-US" altLang="zh-TW" sz="2800" dirty="0">
                    <a:solidFill>
                      <a:srgbClr val="FF0000"/>
                    </a:solidFill>
                  </a:rPr>
                  <a:t> population </a:t>
                </a:r>
                <a:r>
                  <a:rPr lang="en-US" altLang="zh-TW" sz="2800" dirty="0"/>
                  <a:t>will remain an important missing constraint on models for grand unification of all </a:t>
                </a:r>
                <a:r>
                  <a:rPr lang="en-US" altLang="zh-TW" sz="2800" dirty="0" err="1"/>
                  <a:t>macroquasars</a:t>
                </a:r>
                <a:r>
                  <a:rPr lang="en-US" altLang="zh-TW" sz="2800" dirty="0"/>
                  <a:t>.</a:t>
                </a:r>
                <a:endParaRPr lang="zh-TW" altLang="en-US" sz="2800"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2"/>
                <a:stretch>
                  <a:fillRect t="-2541" r="-130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5625474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2.4 Low-Luminosity Active Galactic Nuclei (LLAGN)</a:t>
            </a:r>
            <a:endParaRPr lang="zh-TW" altLang="en-US" dirty="0"/>
          </a:p>
        </p:txBody>
      </p:sp>
      <p:sp>
        <p:nvSpPr>
          <p:cNvPr id="3" name="內容版面配置區 2"/>
          <p:cNvSpPr>
            <a:spLocks noGrp="1"/>
          </p:cNvSpPr>
          <p:nvPr>
            <p:ph idx="1"/>
          </p:nvPr>
        </p:nvSpPr>
        <p:spPr/>
        <p:txBody>
          <a:bodyPr/>
          <a:lstStyle/>
          <a:p>
            <a:r>
              <a:rPr lang="en-US" altLang="zh-TW" dirty="0" smtClean="0">
                <a:solidFill>
                  <a:srgbClr val="0070C0"/>
                </a:solidFill>
              </a:rPr>
              <a:t>Low-luminosity </a:t>
            </a:r>
            <a:r>
              <a:rPr lang="en-US" altLang="zh-TW" dirty="0">
                <a:solidFill>
                  <a:srgbClr val="0070C0"/>
                </a:solidFill>
              </a:rPr>
              <a:t>AGN (or LLAGN) </a:t>
            </a:r>
            <a:r>
              <a:rPr lang="en-US" altLang="zh-TW" dirty="0"/>
              <a:t>: the fainter they looked, the more active galactic nuclei they </a:t>
            </a:r>
            <a:r>
              <a:rPr lang="en-US" altLang="zh-TW" dirty="0" smtClean="0"/>
              <a:t>found.</a:t>
            </a:r>
          </a:p>
          <a:p>
            <a:r>
              <a:rPr lang="en-US" altLang="zh-TW" dirty="0" smtClean="0"/>
              <a:t>Observed </a:t>
            </a:r>
            <a:r>
              <a:rPr lang="en-US" altLang="zh-TW" dirty="0"/>
              <a:t>by amateur </a:t>
            </a:r>
            <a:r>
              <a:rPr lang="en-US" altLang="zh-TW" dirty="0" smtClean="0"/>
              <a:t>astronomers,</a:t>
            </a:r>
          </a:p>
          <a:p>
            <a:pPr marL="82296" indent="0">
              <a:buNone/>
            </a:pPr>
            <a:r>
              <a:rPr lang="en-US" altLang="zh-TW" dirty="0" smtClean="0"/>
              <a:t>M81</a:t>
            </a:r>
            <a:r>
              <a:rPr lang="en-US" altLang="zh-TW" dirty="0"/>
              <a:t>, M84, </a:t>
            </a:r>
            <a:r>
              <a:rPr lang="en-US" altLang="zh-TW" dirty="0" smtClean="0"/>
              <a:t>M104,NGC4528 </a:t>
            </a:r>
            <a:r>
              <a:rPr lang="en-US" altLang="zh-TW" dirty="0"/>
              <a:t>and the nucleus of our own </a:t>
            </a:r>
            <a:r>
              <a:rPr lang="en-US" altLang="zh-TW" dirty="0" smtClean="0"/>
              <a:t>Galaxy are the LLAGN.</a:t>
            </a:r>
            <a:endParaRPr lang="en-US" altLang="zh-TW" dirty="0"/>
          </a:p>
        </p:txBody>
      </p:sp>
    </p:spTree>
    <p:extLst>
      <p:ext uri="{BB962C8B-B14F-4D97-AF65-F5344CB8AC3E}">
        <p14:creationId xmlns:p14="http://schemas.microsoft.com/office/powerpoint/2010/main" val="15988432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i="1" dirty="0"/>
              <a:t>2.4.1 Dwarf </a:t>
            </a:r>
            <a:r>
              <a:rPr lang="en-US" altLang="zh-TW" i="1" dirty="0" err="1"/>
              <a:t>Seyferts</a:t>
            </a:r>
            <a:r>
              <a:rPr lang="en-US" altLang="zh-TW" i="1" dirty="0"/>
              <a:t>, LINERs, Transition-type, and H II Nuclei</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fontScale="92500" lnSpcReduction="20000"/>
              </a:bodyPr>
              <a:lstStyle/>
              <a:p>
                <a:r>
                  <a:rPr lang="en-US" altLang="zh-TW" dirty="0" smtClean="0"/>
                  <a:t>The brighter of these objects (i.e., with luminosities of </a:t>
                </a:r>
                <a14:m>
                  <m:oMath xmlns:m="http://schemas.openxmlformats.org/officeDocument/2006/math">
                    <m:sSup>
                      <m:sSupPr>
                        <m:ctrlPr>
                          <a:rPr lang="en-US" altLang="zh-TW" i="1" smtClean="0">
                            <a:latin typeface="Cambria Math"/>
                          </a:rPr>
                        </m:ctrlPr>
                      </m:sSupPr>
                      <m:e>
                        <m:r>
                          <a:rPr lang="en-US" altLang="zh-TW" b="0" i="1" smtClean="0">
                            <a:latin typeface="Cambria Math"/>
                          </a:rPr>
                          <m:t>10</m:t>
                        </m:r>
                      </m:e>
                      <m:sup>
                        <m:r>
                          <a:rPr lang="en-US" altLang="zh-TW" b="0" i="1" smtClean="0">
                            <a:latin typeface="Cambria Math"/>
                          </a:rPr>
                          <m:t>41−42</m:t>
                        </m:r>
                      </m:sup>
                    </m:sSup>
                  </m:oMath>
                </a14:m>
                <a:r>
                  <a:rPr lang="en-US" altLang="zh-TW" dirty="0" smtClean="0"/>
                  <a:t> erg/s) </a:t>
                </a:r>
                <a:r>
                  <a:rPr lang="en-US" altLang="zh-TW" dirty="0"/>
                  <a:t>are classified as </a:t>
                </a:r>
                <a:r>
                  <a:rPr lang="en-US" altLang="zh-TW" dirty="0" smtClean="0">
                    <a:solidFill>
                      <a:srgbClr val="0070C0"/>
                    </a:solidFill>
                  </a:rPr>
                  <a:t>dwarf </a:t>
                </a:r>
                <a:r>
                  <a:rPr lang="en-US" altLang="zh-TW" dirty="0" err="1">
                    <a:solidFill>
                      <a:srgbClr val="0070C0"/>
                    </a:solidFill>
                  </a:rPr>
                  <a:t>Seyfert</a:t>
                </a:r>
                <a:r>
                  <a:rPr lang="en-US" altLang="zh-TW" dirty="0">
                    <a:solidFill>
                      <a:srgbClr val="0070C0"/>
                    </a:solidFill>
                  </a:rPr>
                  <a:t> galaxies</a:t>
                </a:r>
                <a:r>
                  <a:rPr lang="en-US" altLang="zh-TW" dirty="0" smtClean="0"/>
                  <a:t>.</a:t>
                </a:r>
              </a:p>
              <a:p>
                <a:r>
                  <a:rPr lang="en-US" altLang="zh-TW" dirty="0" smtClean="0"/>
                  <a:t>If </a:t>
                </a:r>
                <a:r>
                  <a:rPr lang="en-US" altLang="zh-TW" dirty="0"/>
                  <a:t>there is some star formation in </a:t>
                </a:r>
                <a:r>
                  <a:rPr lang="en-US" altLang="zh-TW" dirty="0" smtClean="0"/>
                  <a:t>the nucleus</a:t>
                </a:r>
                <a:r>
                  <a:rPr lang="en-US" altLang="zh-TW" dirty="0"/>
                  <a:t>, the ultraviolet light from new hot O and B stars can ionize the surrounding gas to a low state, just as in H II regions like </a:t>
                </a:r>
                <a:r>
                  <a:rPr lang="en-US" altLang="zh-TW" dirty="0" smtClean="0"/>
                  <a:t>the Orion </a:t>
                </a:r>
                <a:r>
                  <a:rPr lang="en-US" altLang="zh-TW" dirty="0"/>
                  <a:t>nebula. (This problem of distinguishing between AGN and starburst is reminiscent of the LIRG → </a:t>
                </a:r>
                <a:r>
                  <a:rPr lang="en-US" altLang="zh-TW" dirty="0" err="1"/>
                  <a:t>HyLIRG</a:t>
                </a:r>
                <a:r>
                  <a:rPr lang="en-US" altLang="zh-TW" dirty="0"/>
                  <a:t> sequence, but now at the low-luminosity end of the active galaxy spectrum instead of the high end.)</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2"/>
                <a:stretch>
                  <a:fillRect t="-3558" r="-3008"/>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0699268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35608" y="404664"/>
            <a:ext cx="7498080" cy="5843736"/>
          </a:xfrm>
        </p:spPr>
        <p:txBody>
          <a:bodyPr/>
          <a:lstStyle/>
          <a:p>
            <a:r>
              <a:rPr lang="en-US" altLang="zh-TW" dirty="0"/>
              <a:t>Objects in which it is clear that both star formation and a weak AGN are operating are called </a:t>
            </a:r>
            <a:r>
              <a:rPr lang="en-US" altLang="zh-TW" dirty="0" smtClean="0">
                <a:solidFill>
                  <a:srgbClr val="0070C0"/>
                </a:solidFill>
              </a:rPr>
              <a:t>transition-type nuclei</a:t>
            </a:r>
            <a:r>
              <a:rPr lang="en-US" altLang="zh-TW" dirty="0" smtClean="0"/>
              <a:t>.</a:t>
            </a:r>
          </a:p>
          <a:p>
            <a:endParaRPr lang="zh-TW" altLang="en-US" dirty="0"/>
          </a:p>
        </p:txBody>
      </p:sp>
    </p:spTree>
    <p:extLst>
      <p:ext uri="{BB962C8B-B14F-4D97-AF65-F5344CB8AC3E}">
        <p14:creationId xmlns:p14="http://schemas.microsoft.com/office/powerpoint/2010/main" val="18883872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2.4.2 Radio Cores</a:t>
            </a:r>
            <a:endParaRPr lang="zh-TW" altLang="en-US" dirty="0"/>
          </a:p>
        </p:txBody>
      </p:sp>
      <p:sp>
        <p:nvSpPr>
          <p:cNvPr id="3" name="內容版面配置區 2"/>
          <p:cNvSpPr>
            <a:spLocks noGrp="1"/>
          </p:cNvSpPr>
          <p:nvPr>
            <p:ph idx="1"/>
          </p:nvPr>
        </p:nvSpPr>
        <p:spPr/>
        <p:txBody>
          <a:bodyPr/>
          <a:lstStyle/>
          <a:p>
            <a:r>
              <a:rPr lang="en-US" altLang="zh-TW" dirty="0"/>
              <a:t>Most LLAGN, including our own Galactic nucleus, have some detectable radio emission.</a:t>
            </a:r>
          </a:p>
          <a:p>
            <a:endParaRPr lang="en-US" altLang="zh-TW" dirty="0"/>
          </a:p>
          <a:p>
            <a:r>
              <a:rPr lang="en-US" altLang="zh-TW" dirty="0"/>
              <a:t>Such objects are often referred to as </a:t>
            </a:r>
            <a:r>
              <a:rPr lang="en-US" altLang="zh-TW" dirty="0" smtClean="0">
                <a:solidFill>
                  <a:srgbClr val="0070C0"/>
                </a:solidFill>
              </a:rPr>
              <a:t>radio cores</a:t>
            </a:r>
            <a:r>
              <a:rPr lang="en-US" altLang="zh-TW" dirty="0" smtClean="0"/>
              <a:t>.</a:t>
            </a:r>
            <a:endParaRPr lang="zh-TW" altLang="en-US" dirty="0"/>
          </a:p>
        </p:txBody>
      </p:sp>
    </p:spTree>
    <p:extLst>
      <p:ext uri="{BB962C8B-B14F-4D97-AF65-F5344CB8AC3E}">
        <p14:creationId xmlns:p14="http://schemas.microsoft.com/office/powerpoint/2010/main" val="26334852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2.4.3 Weak-Lined Radio Galaxies</a:t>
            </a:r>
            <a:endParaRPr lang="zh-TW" altLang="en-US" dirty="0"/>
          </a:p>
        </p:txBody>
      </p:sp>
      <p:sp>
        <p:nvSpPr>
          <p:cNvPr id="3" name="內容版面配置區 2"/>
          <p:cNvSpPr>
            <a:spLocks noGrp="1"/>
          </p:cNvSpPr>
          <p:nvPr>
            <p:ph idx="1"/>
          </p:nvPr>
        </p:nvSpPr>
        <p:spPr/>
        <p:txBody>
          <a:bodyPr>
            <a:normAutofit fontScale="92500" lnSpcReduction="10000"/>
          </a:bodyPr>
          <a:lstStyle/>
          <a:p>
            <a:r>
              <a:rPr lang="en-US" altLang="zh-TW" dirty="0"/>
              <a:t>The optical luminosity of these </a:t>
            </a:r>
            <a:r>
              <a:rPr lang="en-US" altLang="zh-TW" dirty="0">
                <a:solidFill>
                  <a:srgbClr val="0070C0"/>
                </a:solidFill>
              </a:rPr>
              <a:t>weak-lined radio galaxies (or WLRGs) </a:t>
            </a:r>
            <a:r>
              <a:rPr lang="en-US" altLang="zh-TW" dirty="0"/>
              <a:t>lies below those of N-galaxies in the same way as LINERs lie below </a:t>
            </a:r>
            <a:r>
              <a:rPr lang="en-US" altLang="zh-TW" dirty="0" err="1"/>
              <a:t>Seyferts</a:t>
            </a:r>
            <a:r>
              <a:rPr lang="en-US" altLang="zh-TW" dirty="0" smtClean="0"/>
              <a:t>.</a:t>
            </a:r>
          </a:p>
          <a:p>
            <a:r>
              <a:rPr lang="en-US" altLang="zh-TW" dirty="0"/>
              <a:t>The optical properties of WLRGs are quite similar to those of LINERs, so the former may be the radio-loud counterpart to the latter</a:t>
            </a:r>
            <a:r>
              <a:rPr lang="en-US" altLang="zh-TW" dirty="0" smtClean="0"/>
              <a:t>.</a:t>
            </a:r>
          </a:p>
          <a:p>
            <a:r>
              <a:rPr lang="en-US" altLang="zh-TW" dirty="0"/>
              <a:t>As do all </a:t>
            </a:r>
            <a:r>
              <a:rPr lang="en-US" altLang="zh-TW" dirty="0">
                <a:solidFill>
                  <a:srgbClr val="0070C0"/>
                </a:solidFill>
              </a:rPr>
              <a:t>radio-loud galaxies</a:t>
            </a:r>
            <a:r>
              <a:rPr lang="en-US" altLang="zh-TW" dirty="0"/>
              <a:t>, WLRGs occur exclusively in giant elliptical or S0 galaxies – ones with a large spheroidal bulge of stars.</a:t>
            </a:r>
            <a:endParaRPr lang="zh-TW" altLang="en-US" dirty="0"/>
          </a:p>
        </p:txBody>
      </p:sp>
    </p:spTree>
    <p:extLst>
      <p:ext uri="{BB962C8B-B14F-4D97-AF65-F5344CB8AC3E}">
        <p14:creationId xmlns:p14="http://schemas.microsoft.com/office/powerpoint/2010/main" val="21436079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sz="2800" dirty="0"/>
              <a:t>2.4.4 </a:t>
            </a:r>
            <a:r>
              <a:rPr lang="en-US" altLang="zh-TW" sz="2800" dirty="0" err="1"/>
              <a:t>Sgr</a:t>
            </a:r>
            <a:r>
              <a:rPr lang="en-US" altLang="zh-TW" sz="2800" dirty="0"/>
              <a:t> A*: The Quiescent Black Hole Engine at the Center </a:t>
            </a:r>
            <a:r>
              <a:rPr lang="en-US" altLang="zh-TW" sz="2800" dirty="0" smtClean="0"/>
              <a:t>of Our </a:t>
            </a:r>
            <a:r>
              <a:rPr lang="en-US" altLang="zh-TW" sz="2800" dirty="0"/>
              <a:t>Galaxy</a:t>
            </a:r>
            <a:endParaRPr lang="zh-TW" altLang="en-US" sz="2800" dirty="0"/>
          </a:p>
        </p:txBody>
      </p:sp>
      <p:sp>
        <p:nvSpPr>
          <p:cNvPr id="3" name="內容版面配置區 2"/>
          <p:cNvSpPr>
            <a:spLocks noGrp="1"/>
          </p:cNvSpPr>
          <p:nvPr>
            <p:ph idx="1"/>
          </p:nvPr>
        </p:nvSpPr>
        <p:spPr/>
        <p:txBody>
          <a:bodyPr/>
          <a:lstStyle/>
          <a:p>
            <a:r>
              <a:rPr lang="en-US" altLang="zh-TW" dirty="0"/>
              <a:t>The central black hole is often referred to as </a:t>
            </a:r>
            <a:r>
              <a:rPr lang="en-US" altLang="zh-TW" dirty="0" err="1" smtClean="0">
                <a:solidFill>
                  <a:srgbClr val="0070C0"/>
                </a:solidFill>
              </a:rPr>
              <a:t>Sgr</a:t>
            </a:r>
            <a:r>
              <a:rPr lang="en-US" altLang="zh-TW" dirty="0" smtClean="0">
                <a:solidFill>
                  <a:srgbClr val="0070C0"/>
                </a:solidFill>
              </a:rPr>
              <a:t> </a:t>
            </a:r>
            <a:r>
              <a:rPr lang="en-US" altLang="zh-TW" dirty="0">
                <a:solidFill>
                  <a:srgbClr val="0070C0"/>
                </a:solidFill>
              </a:rPr>
              <a:t>A</a:t>
            </a:r>
            <a:r>
              <a:rPr lang="en-US" altLang="zh-TW" dirty="0" smtClean="0">
                <a:solidFill>
                  <a:srgbClr val="0070C0"/>
                </a:solidFill>
              </a:rPr>
              <a:t>* </a:t>
            </a:r>
            <a:r>
              <a:rPr lang="en-US" altLang="zh-TW" dirty="0"/>
              <a:t>which is LLAGN </a:t>
            </a:r>
            <a:r>
              <a:rPr lang="en-US" altLang="zh-TW" dirty="0" smtClean="0"/>
              <a:t>standards.</a:t>
            </a:r>
          </a:p>
          <a:p>
            <a:r>
              <a:rPr lang="en-US" altLang="zh-TW" dirty="0"/>
              <a:t>If one were to travel to the </a:t>
            </a:r>
            <a:r>
              <a:rPr lang="en-US" altLang="zh-TW" dirty="0" smtClean="0"/>
              <a:t>Galactic center</a:t>
            </a:r>
            <a:r>
              <a:rPr lang="en-US" altLang="zh-TW" dirty="0"/>
              <a:t>, about 100 pc from the black </a:t>
            </a:r>
            <a:r>
              <a:rPr lang="en-US" altLang="zh-TW" dirty="0" smtClean="0"/>
              <a:t>hole one </a:t>
            </a:r>
            <a:r>
              <a:rPr lang="en-US" altLang="zh-TW" dirty="0"/>
              <a:t>would encounter a system of dense molecular clouds</a:t>
            </a:r>
            <a:r>
              <a:rPr lang="en-US" altLang="zh-TW" dirty="0" smtClean="0"/>
              <a:t>.</a:t>
            </a:r>
          </a:p>
          <a:p>
            <a:r>
              <a:rPr lang="en-US" altLang="zh-TW" dirty="0"/>
              <a:t>Embedded within this cloud system is the “nuclear star cluster”, several tens of parsecs in radius.</a:t>
            </a:r>
            <a:endParaRPr lang="zh-TW" altLang="en-US" dirty="0"/>
          </a:p>
        </p:txBody>
      </p:sp>
    </p:spTree>
    <p:extLst>
      <p:ext uri="{BB962C8B-B14F-4D97-AF65-F5344CB8AC3E}">
        <p14:creationId xmlns:p14="http://schemas.microsoft.com/office/powerpoint/2010/main" val="3154058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3" y="1196752"/>
            <a:ext cx="5544603" cy="5476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文字方塊 1"/>
          <p:cNvSpPr txBox="1"/>
          <p:nvPr/>
        </p:nvSpPr>
        <p:spPr>
          <a:xfrm>
            <a:off x="1219623" y="400308"/>
            <a:ext cx="6884770" cy="584775"/>
          </a:xfrm>
          <a:prstGeom prst="rect">
            <a:avLst/>
          </a:prstGeom>
          <a:noFill/>
        </p:spPr>
        <p:txBody>
          <a:bodyPr wrap="none" rtlCol="0">
            <a:spAutoFit/>
          </a:bodyPr>
          <a:lstStyle/>
          <a:p>
            <a:r>
              <a:rPr lang="en-US" altLang="zh-TW" sz="3200" dirty="0" smtClean="0"/>
              <a:t>Spectrum of </a:t>
            </a:r>
            <a:r>
              <a:rPr lang="en-US" altLang="zh-TW" sz="3200" dirty="0" err="1" smtClean="0"/>
              <a:t>Seyfert</a:t>
            </a:r>
            <a:r>
              <a:rPr lang="en-US" altLang="zh-TW" sz="3200" dirty="0" smtClean="0"/>
              <a:t> 2 galaxy NGC 1068</a:t>
            </a:r>
            <a:endParaRPr lang="zh-TW" altLang="en-US" sz="3200" dirty="0"/>
          </a:p>
        </p:txBody>
      </p:sp>
      <mc:AlternateContent xmlns:mc="http://schemas.openxmlformats.org/markup-compatibility/2006" xmlns:a14="http://schemas.microsoft.com/office/drawing/2010/main">
        <mc:Choice Requires="a14">
          <p:sp>
            <p:nvSpPr>
              <p:cNvPr id="3" name="文字方塊 2"/>
              <p:cNvSpPr txBox="1"/>
              <p:nvPr/>
            </p:nvSpPr>
            <p:spPr>
              <a:xfrm>
                <a:off x="6732226" y="1628800"/>
                <a:ext cx="2270045" cy="9649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a:rPr>
                          </m:ctrlPr>
                        </m:sSubPr>
                        <m:e>
                          <m:r>
                            <a:rPr lang="en-US" altLang="zh-TW" b="0" i="1" smtClean="0">
                              <a:latin typeface="Cambria Math"/>
                            </a:rPr>
                            <m:t>𝐻</m:t>
                          </m:r>
                        </m:e>
                        <m:sub>
                          <m:r>
                            <a:rPr lang="zh-TW" altLang="en-US" i="1" smtClean="0">
                              <a:latin typeface="Cambria Math"/>
                            </a:rPr>
                            <m:t>𝛽</m:t>
                          </m:r>
                        </m:sub>
                      </m:sSub>
                      <m:r>
                        <a:rPr lang="en-US" altLang="zh-TW" b="0" i="1" smtClean="0">
                          <a:latin typeface="Cambria Math"/>
                        </a:rPr>
                        <m:t> </m:t>
                      </m:r>
                      <m:r>
                        <a:rPr lang="en-US" altLang="zh-TW" b="0" i="1" smtClean="0">
                          <a:latin typeface="Cambria Math"/>
                        </a:rPr>
                        <m:t>𝑙𝑖𝑛𝑒</m:t>
                      </m:r>
                      <m:r>
                        <a:rPr lang="en-US" altLang="zh-TW" b="0" i="1" smtClean="0">
                          <a:latin typeface="Cambria Math"/>
                        </a:rPr>
                        <m:t> </m:t>
                      </m:r>
                      <m:r>
                        <a:rPr lang="en-US" altLang="zh-TW" b="0" i="1" smtClean="0">
                          <a:latin typeface="Cambria Math"/>
                        </a:rPr>
                        <m:t>𝑎𝑡</m:t>
                      </m:r>
                      <m:r>
                        <a:rPr lang="en-US" altLang="zh-TW" b="0" i="1" smtClean="0">
                          <a:latin typeface="Cambria Math"/>
                        </a:rPr>
                        <m:t> 4861</m:t>
                      </m:r>
                      <m:acc>
                        <m:accPr>
                          <m:chr m:val="̇"/>
                          <m:ctrlPr>
                            <a:rPr lang="en-US" altLang="zh-TW" b="0" i="1" smtClean="0">
                              <a:latin typeface="Cambria Math"/>
                            </a:rPr>
                          </m:ctrlPr>
                        </m:accPr>
                        <m:e>
                          <m:r>
                            <a:rPr lang="en-US" altLang="zh-TW" b="0" i="1" smtClean="0">
                              <a:latin typeface="Cambria Math"/>
                            </a:rPr>
                            <m:t>𝐴</m:t>
                          </m:r>
                        </m:e>
                      </m:acc>
                    </m:oMath>
                  </m:oMathPara>
                </a14:m>
                <a:endParaRPr lang="en-US" altLang="zh-TW" dirty="0" smtClean="0"/>
              </a:p>
              <a:p>
                <a:endParaRPr lang="en-US" altLang="zh-TW" dirty="0"/>
              </a:p>
              <a:p>
                <a:r>
                  <a:rPr lang="en-US" altLang="zh-TW" dirty="0" smtClean="0"/>
                  <a:t>it’s resembles Seyfert1</a:t>
                </a:r>
                <a:endParaRPr lang="zh-TW" altLang="en-US" dirty="0"/>
              </a:p>
            </p:txBody>
          </p:sp>
        </mc:Choice>
        <mc:Fallback xmlns="">
          <p:sp>
            <p:nvSpPr>
              <p:cNvPr id="3" name="文字方塊 2"/>
              <p:cNvSpPr txBox="1">
                <a:spLocks noRot="1" noChangeAspect="1" noMove="1" noResize="1" noEditPoints="1" noAdjustHandles="1" noChangeArrowheads="1" noChangeShapeType="1" noTextEdit="1"/>
              </p:cNvSpPr>
              <p:nvPr/>
            </p:nvSpPr>
            <p:spPr>
              <a:xfrm>
                <a:off x="6732226" y="1628800"/>
                <a:ext cx="2270045" cy="964944"/>
              </a:xfrm>
              <a:prstGeom prst="rect">
                <a:avLst/>
              </a:prstGeom>
              <a:blipFill rotWithShape="1">
                <a:blip r:embed="rId3"/>
                <a:stretch>
                  <a:fillRect l="-2145" r="-1877" b="-9494"/>
                </a:stretch>
              </a:blipFill>
            </p:spPr>
            <p:txBody>
              <a:bodyPr/>
              <a:lstStyle/>
              <a:p>
                <a:r>
                  <a:rPr lang="zh-TW" altLang="en-US">
                    <a:noFill/>
                  </a:rPr>
                  <a:t> </a:t>
                </a:r>
              </a:p>
            </p:txBody>
          </p:sp>
        </mc:Fallback>
      </mc:AlternateContent>
      <p:sp>
        <p:nvSpPr>
          <p:cNvPr id="4" name="橢圓 3"/>
          <p:cNvSpPr/>
          <p:nvPr/>
        </p:nvSpPr>
        <p:spPr>
          <a:xfrm>
            <a:off x="5076056" y="2647208"/>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 name="直線單箭頭接點 5"/>
          <p:cNvCxnSpPr>
            <a:stCxn id="3" idx="1"/>
          </p:cNvCxnSpPr>
          <p:nvPr/>
        </p:nvCxnSpPr>
        <p:spPr>
          <a:xfrm flipH="1">
            <a:off x="5364088" y="2111272"/>
            <a:ext cx="1368138" cy="67995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67945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1435608" y="404664"/>
                <a:ext cx="7498080" cy="5843736"/>
              </a:xfrm>
            </p:spPr>
            <p:txBody>
              <a:bodyPr>
                <a:normAutofit fontScale="92500"/>
              </a:bodyPr>
              <a:lstStyle/>
              <a:p>
                <a:r>
                  <a:rPr lang="en-US" altLang="zh-TW" dirty="0" smtClean="0"/>
                  <a:t>This star system is composed of cool, middle-aged; </a:t>
                </a:r>
                <a:r>
                  <a:rPr lang="en-US" altLang="zh-TW" dirty="0"/>
                  <a:t>bright horizontal branch and red supergiant stars would be </a:t>
                </a:r>
                <a:r>
                  <a:rPr lang="en-US" altLang="zh-TW" dirty="0" smtClean="0"/>
                  <a:t>very prominent.</a:t>
                </a:r>
              </a:p>
              <a:p>
                <a:r>
                  <a:rPr lang="en-US" altLang="zh-TW" dirty="0"/>
                  <a:t>The stellar density of this system </a:t>
                </a:r>
                <a:r>
                  <a:rPr lang="en-US" altLang="zh-TW" dirty="0" smtClean="0"/>
                  <a:t>increases </a:t>
                </a:r>
                <a:r>
                  <a:rPr lang="en-US" altLang="zh-TW" dirty="0"/>
                  <a:t>inward toward the black hole similar </a:t>
                </a:r>
                <a:r>
                  <a:rPr lang="en-US" altLang="zh-TW" dirty="0" smtClean="0"/>
                  <a:t>to an </a:t>
                </a:r>
                <a:r>
                  <a:rPr lang="en-US" altLang="zh-TW" dirty="0"/>
                  <a:t>isothermal sphere distribution (ρ ∝ </a:t>
                </a:r>
                <a14:m>
                  <m:oMath xmlns:m="http://schemas.openxmlformats.org/officeDocument/2006/math">
                    <m:sSup>
                      <m:sSupPr>
                        <m:ctrlPr>
                          <a:rPr lang="en-US" altLang="zh-TW" i="1" smtClean="0">
                            <a:latin typeface="Cambria Math"/>
                          </a:rPr>
                        </m:ctrlPr>
                      </m:sSupPr>
                      <m:e>
                        <m:r>
                          <a:rPr lang="en-US" altLang="zh-TW" b="0" i="1" smtClean="0">
                            <a:latin typeface="Cambria Math"/>
                          </a:rPr>
                          <m:t>𝑟</m:t>
                        </m:r>
                      </m:e>
                      <m:sup>
                        <m:r>
                          <a:rPr lang="en-US" altLang="zh-TW" b="0" i="1" smtClean="0">
                            <a:latin typeface="Cambria Math"/>
                          </a:rPr>
                          <m:t>−2</m:t>
                        </m:r>
                      </m:sup>
                    </m:sSup>
                  </m:oMath>
                </a14:m>
                <a:r>
                  <a:rPr lang="en-US" altLang="zh-TW" dirty="0" smtClean="0"/>
                  <a:t>).</a:t>
                </a:r>
              </a:p>
              <a:p>
                <a:r>
                  <a:rPr lang="en-US" altLang="zh-TW" dirty="0"/>
                  <a:t>At a distance of only a few (1.5–4) parsecs </a:t>
                </a:r>
                <a:r>
                  <a:rPr lang="en-US" altLang="zh-TW" dirty="0" smtClean="0"/>
                  <a:t>from </a:t>
                </a:r>
                <a:r>
                  <a:rPr lang="en-US" altLang="zh-TW" dirty="0"/>
                  <a:t>the black hole lie cool, dense molecular cloud streamers (the “</a:t>
                </a:r>
                <a:r>
                  <a:rPr lang="en-US" altLang="zh-TW" dirty="0" err="1"/>
                  <a:t>circum</a:t>
                </a:r>
                <a:r>
                  <a:rPr lang="en-US" altLang="zh-TW" dirty="0"/>
                  <a:t>-nuclear disk” or CND) orbiting the central regions</a:t>
                </a:r>
                <a:r>
                  <a:rPr lang="en-US" altLang="zh-TW" dirty="0" smtClean="0"/>
                  <a:t>.</a:t>
                </a:r>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1435608" y="404664"/>
                <a:ext cx="7498080" cy="5843736"/>
              </a:xfrm>
              <a:blipFill rotWithShape="1">
                <a:blip r:embed="rId2"/>
                <a:stretch>
                  <a:fillRect t="-1356" r="-292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6499518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1435608" y="476672"/>
                <a:ext cx="7498080" cy="5771728"/>
              </a:xfrm>
            </p:spPr>
            <p:txBody>
              <a:bodyPr>
                <a:normAutofit fontScale="92500"/>
              </a:bodyPr>
              <a:lstStyle/>
              <a:p>
                <a:r>
                  <a:rPr lang="en-US" altLang="zh-TW" dirty="0" smtClean="0"/>
                  <a:t>Inside the central parsec (which turns out to be approximately the black hole sphere of influence </a:t>
                </a:r>
                <a14:m>
                  <m:oMath xmlns:m="http://schemas.openxmlformats.org/officeDocument/2006/math">
                    <m:sSub>
                      <m:sSubPr>
                        <m:ctrlPr>
                          <a:rPr lang="en-US" altLang="zh-TW" i="1" dirty="0" smtClean="0">
                            <a:latin typeface="Cambria Math"/>
                          </a:rPr>
                        </m:ctrlPr>
                      </m:sSubPr>
                      <m:e>
                        <m:r>
                          <a:rPr lang="en-US" altLang="zh-TW" b="0" i="1" dirty="0" smtClean="0">
                            <a:latin typeface="Cambria Math"/>
                          </a:rPr>
                          <m:t>𝑟</m:t>
                        </m:r>
                      </m:e>
                      <m:sub>
                        <m:r>
                          <a:rPr lang="en-US" altLang="zh-TW" b="0" i="1" dirty="0" smtClean="0">
                            <a:latin typeface="Cambria Math"/>
                          </a:rPr>
                          <m:t>h</m:t>
                        </m:r>
                      </m:sub>
                    </m:sSub>
                  </m:oMath>
                </a14:m>
                <a:r>
                  <a:rPr lang="en-US" altLang="zh-TW" dirty="0"/>
                  <a:t>) the gas is ionized to T . </a:t>
                </a:r>
                <a14:m>
                  <m:oMath xmlns:m="http://schemas.openxmlformats.org/officeDocument/2006/math">
                    <m:sSup>
                      <m:sSupPr>
                        <m:ctrlPr>
                          <a:rPr lang="en-US" altLang="zh-TW" i="1" dirty="0" smtClean="0">
                            <a:latin typeface="Cambria Math"/>
                          </a:rPr>
                        </m:ctrlPr>
                      </m:sSupPr>
                      <m:e>
                        <m:r>
                          <a:rPr lang="en-US" altLang="zh-TW" b="0" i="1" dirty="0" smtClean="0">
                            <a:latin typeface="Cambria Math"/>
                          </a:rPr>
                          <m:t>10</m:t>
                        </m:r>
                      </m:e>
                      <m:sup>
                        <m:r>
                          <a:rPr lang="en-US" altLang="zh-TW" b="0" i="1" dirty="0" smtClean="0">
                            <a:latin typeface="Cambria Math"/>
                          </a:rPr>
                          <m:t>6</m:t>
                        </m:r>
                      </m:sup>
                    </m:sSup>
                  </m:oMath>
                </a14:m>
                <a:r>
                  <a:rPr lang="en-US" altLang="zh-TW" dirty="0"/>
                  <a:t> K, creating a low-density “central cavity</a:t>
                </a:r>
                <a:r>
                  <a:rPr lang="en-US" altLang="zh-TW" dirty="0" smtClean="0"/>
                  <a:t>”.</a:t>
                </a:r>
              </a:p>
              <a:p>
                <a:r>
                  <a:rPr lang="en-US" altLang="zh-TW" dirty="0"/>
                  <a:t>The cavity also has a set of cooler </a:t>
                </a:r>
                <a:r>
                  <a:rPr lang="en-US" altLang="zh-TW" dirty="0" smtClean="0"/>
                  <a:t>(</a:t>
                </a:r>
                <a14:m>
                  <m:oMath xmlns:m="http://schemas.openxmlformats.org/officeDocument/2006/math">
                    <m:sSup>
                      <m:sSupPr>
                        <m:ctrlPr>
                          <a:rPr lang="en-US" altLang="zh-TW" i="1" smtClean="0">
                            <a:latin typeface="Cambria Math"/>
                          </a:rPr>
                        </m:ctrlPr>
                      </m:sSupPr>
                      <m:e>
                        <m:r>
                          <a:rPr lang="en-US" altLang="zh-TW" b="0" i="1" smtClean="0">
                            <a:latin typeface="Cambria Math"/>
                          </a:rPr>
                          <m:t>10</m:t>
                        </m:r>
                      </m:e>
                      <m:sup>
                        <m:r>
                          <a:rPr lang="en-US" altLang="zh-TW" b="0" i="1" smtClean="0">
                            <a:latin typeface="Cambria Math"/>
                          </a:rPr>
                          <m:t>4</m:t>
                        </m:r>
                      </m:sup>
                    </m:sSup>
                  </m:oMath>
                </a14:m>
                <a:r>
                  <a:rPr lang="en-US" altLang="zh-TW" dirty="0" smtClean="0"/>
                  <a:t> </a:t>
                </a:r>
                <a:r>
                  <a:rPr lang="en-US" altLang="zh-TW" dirty="0"/>
                  <a:t>K) gas filaments (the “</a:t>
                </a:r>
                <a:r>
                  <a:rPr lang="en-US" altLang="zh-TW" dirty="0" err="1"/>
                  <a:t>minispiral</a:t>
                </a:r>
                <a:r>
                  <a:rPr lang="en-US" altLang="zh-TW" dirty="0"/>
                  <a:t>”) that orbit the central </a:t>
                </a:r>
                <a:r>
                  <a:rPr lang="en-US" altLang="zh-TW" dirty="0" smtClean="0"/>
                  <a:t>object.</a:t>
                </a:r>
              </a:p>
              <a:p>
                <a:r>
                  <a:rPr lang="en-US" altLang="zh-TW" dirty="0"/>
                  <a:t>deep inside that, at a distance of only .0.03–0.1 pc from the hole, lies at least one disk of O/B and Wolf–</a:t>
                </a:r>
                <a:r>
                  <a:rPr lang="en-US" altLang="zh-TW" dirty="0" err="1"/>
                  <a:t>Rayet</a:t>
                </a:r>
                <a:r>
                  <a:rPr lang="en-US" altLang="zh-TW" dirty="0"/>
                  <a:t> stars orbiting that central object in the opposite sense to the Galactic rotation.</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1435608" y="476672"/>
                <a:ext cx="7498080" cy="5771728"/>
              </a:xfrm>
              <a:blipFill rotWithShape="1">
                <a:blip r:embed="rId2"/>
                <a:stretch>
                  <a:fillRect t="-1373" r="-2602" b="-2534"/>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7159829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1331640" y="260648"/>
                <a:ext cx="7498080" cy="6264696"/>
              </a:xfrm>
            </p:spPr>
            <p:txBody>
              <a:bodyPr/>
              <a:lstStyle/>
              <a:p>
                <a:r>
                  <a:rPr lang="en-US" altLang="zh-TW" dirty="0" smtClean="0"/>
                  <a:t>Furthermore, in the central 1/30 pc (7000AU) of this disk lies a more </a:t>
                </a:r>
                <a:r>
                  <a:rPr lang="en-US" altLang="zh-TW" dirty="0" err="1"/>
                  <a:t>spherized</a:t>
                </a:r>
                <a:r>
                  <a:rPr lang="en-US" altLang="zh-TW" dirty="0"/>
                  <a:t> and randomized distribution of many tens of young B stars. It is these stars that are used to determine the central black hole’s mass (see Fig. 1.1</a:t>
                </a:r>
                <a:r>
                  <a:rPr lang="en-US" altLang="zh-TW" dirty="0" smtClean="0"/>
                  <a:t>).</a:t>
                </a:r>
              </a:p>
              <a:p>
                <a:r>
                  <a:rPr lang="en-US" altLang="zh-TW" dirty="0"/>
                  <a:t> </a:t>
                </a:r>
                <a:r>
                  <a:rPr lang="en-US" altLang="zh-TW" dirty="0" smtClean="0"/>
                  <a:t>Models </a:t>
                </a:r>
                <a:r>
                  <a:rPr lang="en-US" altLang="zh-TW" dirty="0"/>
                  <a:t>for the accreting plasma near the black </a:t>
                </a:r>
                <a:r>
                  <a:rPr lang="en-US" altLang="zh-TW" dirty="0" smtClean="0"/>
                  <a:t>hole</a:t>
                </a:r>
              </a:p>
              <a:p>
                <a:pPr marL="82296" indent="0">
                  <a:buNone/>
                </a:pPr>
                <a:r>
                  <a:rPr lang="en-US" altLang="zh-TW" dirty="0" smtClean="0"/>
                  <a:t>The </a:t>
                </a:r>
                <a:r>
                  <a:rPr lang="en-US" altLang="zh-TW" dirty="0"/>
                  <a:t>accretion rate </a:t>
                </a:r>
                <a:r>
                  <a:rPr lang="en-US" altLang="zh-TW" dirty="0" smtClean="0"/>
                  <a:t>is </a:t>
                </a:r>
                <a14:m>
                  <m:oMath xmlns:m="http://schemas.openxmlformats.org/officeDocument/2006/math">
                    <m:acc>
                      <m:accPr>
                        <m:chr m:val="̇"/>
                        <m:ctrlPr>
                          <a:rPr lang="en-US" altLang="zh-TW" i="1" smtClean="0">
                            <a:latin typeface="Cambria Math"/>
                          </a:rPr>
                        </m:ctrlPr>
                      </m:accPr>
                      <m:e>
                        <m:r>
                          <a:rPr lang="en-US" altLang="zh-TW" b="0" i="1" smtClean="0">
                            <a:latin typeface="Cambria Math"/>
                          </a:rPr>
                          <m:t>𝑚</m:t>
                        </m:r>
                      </m:e>
                    </m:acc>
                    <m:r>
                      <a:rPr lang="en-US" altLang="zh-TW" b="0" i="1" smtClean="0">
                        <a:latin typeface="Cambria Math"/>
                      </a:rPr>
                      <m:t>=</m:t>
                    </m:r>
                    <m:f>
                      <m:fPr>
                        <m:ctrlPr>
                          <a:rPr lang="en-US" altLang="zh-TW" b="0" i="1" smtClean="0">
                            <a:latin typeface="Cambria Math"/>
                          </a:rPr>
                        </m:ctrlPr>
                      </m:fPr>
                      <m:num>
                        <m:acc>
                          <m:accPr>
                            <m:chr m:val="̇"/>
                            <m:ctrlPr>
                              <a:rPr lang="en-US" altLang="zh-TW" b="0" i="1" smtClean="0">
                                <a:latin typeface="Cambria Math"/>
                              </a:rPr>
                            </m:ctrlPr>
                          </m:accPr>
                          <m:e>
                            <m:r>
                              <a:rPr lang="en-US" altLang="zh-TW" b="0" i="1" smtClean="0">
                                <a:latin typeface="Cambria Math"/>
                              </a:rPr>
                              <m:t>𝑀</m:t>
                            </m:r>
                          </m:e>
                        </m:acc>
                      </m:num>
                      <m:den>
                        <m:sSub>
                          <m:sSubPr>
                            <m:ctrlPr>
                              <a:rPr lang="en-US" altLang="zh-TW" b="0" i="1" smtClean="0">
                                <a:latin typeface="Cambria Math"/>
                              </a:rPr>
                            </m:ctrlPr>
                          </m:sSubPr>
                          <m:e>
                            <m:acc>
                              <m:accPr>
                                <m:chr m:val="̇"/>
                                <m:ctrlPr>
                                  <a:rPr lang="en-US" altLang="zh-TW" b="0" i="1" smtClean="0">
                                    <a:latin typeface="Cambria Math"/>
                                  </a:rPr>
                                </m:ctrlPr>
                              </m:accPr>
                              <m:e>
                                <m:r>
                                  <a:rPr lang="en-US" altLang="zh-TW" b="0" i="1" smtClean="0">
                                    <a:latin typeface="Cambria Math"/>
                                  </a:rPr>
                                  <m:t>𝑀</m:t>
                                </m:r>
                              </m:e>
                            </m:acc>
                          </m:e>
                          <m:sub>
                            <m:r>
                              <a:rPr lang="en-US" altLang="zh-TW" b="0" i="1" smtClean="0">
                                <a:latin typeface="Cambria Math"/>
                              </a:rPr>
                              <m:t>𝐸𝑑𝑑</m:t>
                            </m:r>
                          </m:sub>
                        </m:sSub>
                      </m:den>
                    </m:f>
                    <m:r>
                      <a:rPr lang="en-US" altLang="zh-TW" b="0" i="1" smtClean="0">
                        <a:latin typeface="Cambria Math"/>
                      </a:rPr>
                      <m:t> ~</m:t>
                    </m:r>
                    <m:sSup>
                      <m:sSupPr>
                        <m:ctrlPr>
                          <a:rPr lang="en-US" altLang="zh-TW" b="0" i="1" smtClean="0">
                            <a:latin typeface="Cambria Math"/>
                          </a:rPr>
                        </m:ctrlPr>
                      </m:sSupPr>
                      <m:e>
                        <m:r>
                          <a:rPr lang="en-US" altLang="zh-TW" b="0" i="1" smtClean="0">
                            <a:latin typeface="Cambria Math"/>
                          </a:rPr>
                          <m:t>10</m:t>
                        </m:r>
                      </m:e>
                      <m:sup>
                        <m:r>
                          <a:rPr lang="en-US" altLang="zh-TW" b="0" i="1" smtClean="0">
                            <a:latin typeface="Cambria Math"/>
                          </a:rPr>
                          <m:t>−5</m:t>
                        </m:r>
                      </m:sup>
                    </m:sSup>
                  </m:oMath>
                </a14:m>
                <a:endParaRPr lang="en-US" altLang="zh-TW" b="0" dirty="0" smtClean="0"/>
              </a:p>
              <a:p>
                <a:pPr marL="82296" indent="0">
                  <a:buNone/>
                </a:pPr>
                <a:r>
                  <a:rPr lang="en-US" altLang="zh-TW" dirty="0"/>
                  <a:t>which would </a:t>
                </a:r>
                <a:r>
                  <a:rPr lang="en-US" altLang="zh-TW" dirty="0" smtClean="0"/>
                  <a:t>produce </a:t>
                </a:r>
                <a14:m>
                  <m:oMath xmlns:m="http://schemas.openxmlformats.org/officeDocument/2006/math">
                    <m:f>
                      <m:fPr>
                        <m:ctrlPr>
                          <a:rPr lang="en-US" altLang="zh-TW" i="1" smtClean="0">
                            <a:latin typeface="Cambria Math"/>
                          </a:rPr>
                        </m:ctrlPr>
                      </m:fPr>
                      <m:num>
                        <m:r>
                          <a:rPr lang="en-US" altLang="zh-TW" b="0" i="1" smtClean="0">
                            <a:latin typeface="Cambria Math"/>
                          </a:rPr>
                          <m:t>𝐿</m:t>
                        </m:r>
                      </m:num>
                      <m:den>
                        <m:sSub>
                          <m:sSubPr>
                            <m:ctrlPr>
                              <a:rPr lang="en-US" altLang="zh-TW" i="1" smtClean="0">
                                <a:latin typeface="Cambria Math"/>
                              </a:rPr>
                            </m:ctrlPr>
                          </m:sSubPr>
                          <m:e>
                            <m:r>
                              <a:rPr lang="en-US" altLang="zh-TW" b="0" i="1" smtClean="0">
                                <a:latin typeface="Cambria Math"/>
                              </a:rPr>
                              <m:t>𝐿</m:t>
                            </m:r>
                          </m:e>
                          <m:sub>
                            <m:r>
                              <a:rPr lang="en-US" altLang="zh-TW" b="0" i="1" smtClean="0">
                                <a:latin typeface="Cambria Math"/>
                              </a:rPr>
                              <m:t>𝐸𝐷𝐷</m:t>
                            </m:r>
                          </m:sub>
                        </m:sSub>
                      </m:den>
                    </m:f>
                    <m:r>
                      <a:rPr lang="en-US" altLang="zh-TW" b="0" i="1" smtClean="0">
                        <a:latin typeface="Cambria Math"/>
                      </a:rPr>
                      <m:t> ~</m:t>
                    </m:r>
                    <m:sSup>
                      <m:sSupPr>
                        <m:ctrlPr>
                          <a:rPr lang="en-US" altLang="zh-TW" b="0" i="1" smtClean="0">
                            <a:latin typeface="Cambria Math"/>
                          </a:rPr>
                        </m:ctrlPr>
                      </m:sSupPr>
                      <m:e>
                        <m:r>
                          <a:rPr lang="en-US" altLang="zh-TW" b="0" i="1" smtClean="0">
                            <a:latin typeface="Cambria Math"/>
                          </a:rPr>
                          <m:t>10</m:t>
                        </m:r>
                      </m:e>
                      <m:sup>
                        <m:r>
                          <a:rPr lang="en-US" altLang="zh-TW" b="0" i="1" smtClean="0">
                            <a:latin typeface="Cambria Math"/>
                          </a:rPr>
                          <m:t>−9</m:t>
                        </m:r>
                      </m:sup>
                    </m:sSup>
                  </m:oMath>
                </a14:m>
                <a:endParaRPr lang="en-US" altLang="zh-TW" dirty="0"/>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1331640" y="260648"/>
                <a:ext cx="7498080" cy="6264696"/>
              </a:xfrm>
              <a:blipFill rotWithShape="1">
                <a:blip r:embed="rId2"/>
                <a:stretch>
                  <a:fillRect l="-894" t="-1266" r="-2195"/>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4776512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1435608" y="404664"/>
                <a:ext cx="7498080" cy="5843736"/>
              </a:xfrm>
            </p:spPr>
            <p:txBody>
              <a:bodyPr>
                <a:normAutofit fontScale="92500" lnSpcReduction="10000"/>
              </a:bodyPr>
              <a:lstStyle/>
              <a:p>
                <a:r>
                  <a:rPr lang="en-US" altLang="zh-TW" dirty="0" smtClean="0"/>
                  <a:t>As we approach the hole, then, the electron temperature of the RIAF gas rises to </a:t>
                </a:r>
                <a14:m>
                  <m:oMath xmlns:m="http://schemas.openxmlformats.org/officeDocument/2006/math">
                    <m:sSup>
                      <m:sSupPr>
                        <m:ctrlPr>
                          <a:rPr lang="en-US" altLang="zh-TW" i="1" dirty="0" smtClean="0">
                            <a:latin typeface="Cambria Math"/>
                          </a:rPr>
                        </m:ctrlPr>
                      </m:sSupPr>
                      <m:e>
                        <m:r>
                          <a:rPr lang="en-US" altLang="zh-TW" b="0" i="1" dirty="0" smtClean="0">
                            <a:latin typeface="Cambria Math"/>
                          </a:rPr>
                          <m:t>10</m:t>
                        </m:r>
                      </m:e>
                      <m:sup>
                        <m:r>
                          <a:rPr lang="en-US" altLang="zh-TW" b="0" i="1" dirty="0" smtClean="0">
                            <a:latin typeface="Cambria Math"/>
                          </a:rPr>
                          <m:t>9</m:t>
                        </m:r>
                      </m:sup>
                    </m:sSup>
                    <m:r>
                      <a:rPr lang="en-US" altLang="zh-TW" i="1" dirty="0" smtClean="0">
                        <a:latin typeface="Cambria Math"/>
                      </a:rPr>
                      <m:t> </m:t>
                    </m:r>
                  </m:oMath>
                </a14:m>
                <a:r>
                  <a:rPr lang="en-US" altLang="zh-TW" dirty="0"/>
                  <a:t>K about 1000 </a:t>
                </a:r>
                <a14:m>
                  <m:oMath xmlns:m="http://schemas.openxmlformats.org/officeDocument/2006/math">
                    <m:sSub>
                      <m:sSubPr>
                        <m:ctrlPr>
                          <a:rPr lang="en-US" altLang="zh-TW" i="1" smtClean="0">
                            <a:latin typeface="Cambria Math"/>
                          </a:rPr>
                        </m:ctrlPr>
                      </m:sSubPr>
                      <m:e>
                        <m:r>
                          <a:rPr lang="en-US" altLang="zh-TW" b="0" i="1" smtClean="0">
                            <a:latin typeface="Cambria Math"/>
                          </a:rPr>
                          <m:t>𝑟</m:t>
                        </m:r>
                      </m:e>
                      <m:sub>
                        <m:r>
                          <a:rPr lang="en-US" altLang="zh-TW" b="0" i="1" smtClean="0">
                            <a:latin typeface="Cambria Math"/>
                          </a:rPr>
                          <m:t>𝑔</m:t>
                        </m:r>
                      </m:sub>
                    </m:sSub>
                  </m:oMath>
                </a14:m>
                <a:r>
                  <a:rPr lang="en-US" altLang="zh-TW" dirty="0" smtClean="0"/>
                  <a:t> </a:t>
                </a:r>
                <a:r>
                  <a:rPr lang="en-US" altLang="zh-TW" dirty="0"/>
                  <a:t>out </a:t>
                </a:r>
                <a:r>
                  <a:rPr lang="en-US" altLang="zh-TW" dirty="0" smtClean="0"/>
                  <a:t>(4000 </a:t>
                </a:r>
                <a:r>
                  <a:rPr lang="en-US" altLang="zh-TW" dirty="0"/>
                  <a:t>AU) and then saturates</a:t>
                </a:r>
                <a:r>
                  <a:rPr lang="en-US" altLang="zh-TW" dirty="0" smtClean="0"/>
                  <a:t>.</a:t>
                </a:r>
                <a:endParaRPr lang="en-US" altLang="zh-TW" dirty="0"/>
              </a:p>
              <a:p>
                <a:r>
                  <a:rPr lang="en-US" altLang="zh-TW" dirty="0" smtClean="0"/>
                  <a:t>The </a:t>
                </a:r>
                <a:r>
                  <a:rPr lang="en-US" altLang="zh-TW" dirty="0"/>
                  <a:t>ion temperature, however, continues to rise to </a:t>
                </a:r>
                <a14:m>
                  <m:oMath xmlns:m="http://schemas.openxmlformats.org/officeDocument/2006/math">
                    <m:sSup>
                      <m:sSupPr>
                        <m:ctrlPr>
                          <a:rPr lang="en-US" altLang="zh-TW" i="1" dirty="0">
                            <a:latin typeface="Cambria Math"/>
                          </a:rPr>
                        </m:ctrlPr>
                      </m:sSupPr>
                      <m:e>
                        <m:r>
                          <a:rPr lang="en-US" altLang="zh-TW" i="1" dirty="0">
                            <a:latin typeface="Cambria Math"/>
                          </a:rPr>
                          <m:t>10</m:t>
                        </m:r>
                      </m:e>
                      <m:sup>
                        <m:r>
                          <a:rPr lang="en-US" altLang="zh-TW" i="1" dirty="0">
                            <a:latin typeface="Cambria Math"/>
                          </a:rPr>
                          <m:t>9</m:t>
                        </m:r>
                      </m:sup>
                    </m:sSup>
                  </m:oMath>
                </a14:m>
                <a:r>
                  <a:rPr lang="en-US" altLang="zh-TW" dirty="0" smtClean="0"/>
                  <a:t> </a:t>
                </a:r>
                <a:r>
                  <a:rPr lang="en-US" altLang="zh-TW" dirty="0"/>
                  <a:t>K just outside the hole and right before the plasma enters the horizon</a:t>
                </a:r>
                <a:r>
                  <a:rPr lang="en-US" altLang="zh-TW" dirty="0" smtClean="0"/>
                  <a:t>.</a:t>
                </a:r>
              </a:p>
              <a:p>
                <a:r>
                  <a:rPr lang="en-US" altLang="zh-TW" dirty="0"/>
                  <a:t>RIAFs are well known for their ability to drive jet outflows, particularly when the accretion is driven by magnetic turbulence</a:t>
                </a:r>
                <a:r>
                  <a:rPr lang="en-US" altLang="zh-TW" dirty="0" smtClean="0"/>
                  <a:t>.</a:t>
                </a:r>
              </a:p>
              <a:p>
                <a:r>
                  <a:rPr lang="en-US" altLang="zh-TW" dirty="0"/>
                  <a:t>Therefore, a </a:t>
                </a:r>
                <a:r>
                  <a:rPr lang="en-US" altLang="zh-TW" dirty="0">
                    <a:solidFill>
                      <a:srgbClr val="0070C0"/>
                    </a:solidFill>
                  </a:rPr>
                  <a:t>hybrid RIAF-jet model </a:t>
                </a:r>
                <a:r>
                  <a:rPr lang="en-US" altLang="zh-TW" dirty="0"/>
                  <a:t>is probably the most likely description of the immediate environs of </a:t>
                </a:r>
                <a:r>
                  <a:rPr lang="en-US" altLang="zh-TW" dirty="0" err="1"/>
                  <a:t>Sgr</a:t>
                </a:r>
                <a:r>
                  <a:rPr lang="en-US" altLang="zh-TW" dirty="0"/>
                  <a:t> A*.</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1435608" y="404664"/>
                <a:ext cx="7498080" cy="5843736"/>
              </a:xfrm>
              <a:blipFill rotWithShape="1">
                <a:blip r:embed="rId2"/>
                <a:stretch>
                  <a:fillRect t="-2086" r="-1382" b="-834"/>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600844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95300"/>
            <a:ext cx="6391275" cy="636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94262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2.5 “Inactive” Galactic Nuclei</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lnSpcReduction="10000"/>
              </a:bodyPr>
              <a:lstStyle/>
              <a:p>
                <a:r>
                  <a:rPr lang="en-US" altLang="zh-TW" dirty="0" smtClean="0"/>
                  <a:t>the presence of a black hole and its mass can be inferred simply by measuring the </a:t>
                </a:r>
                <a:r>
                  <a:rPr lang="en-US" altLang="zh-TW" dirty="0">
                    <a:solidFill>
                      <a:srgbClr val="FF0000"/>
                    </a:solidFill>
                  </a:rPr>
                  <a:t>velocities of the central stars </a:t>
                </a:r>
                <a:r>
                  <a:rPr lang="en-US" altLang="zh-TW" dirty="0"/>
                  <a:t>in a galactic nucleus</a:t>
                </a:r>
                <a:r>
                  <a:rPr lang="en-US" altLang="zh-TW" dirty="0" smtClean="0"/>
                  <a:t>.</a:t>
                </a:r>
              </a:p>
              <a:p>
                <a14:m>
                  <m:oMath xmlns:m="http://schemas.openxmlformats.org/officeDocument/2006/math">
                    <m:sSub>
                      <m:sSubPr>
                        <m:ctrlPr>
                          <a:rPr lang="en-US" altLang="zh-TW" b="0" i="1" smtClean="0">
                            <a:latin typeface="Cambria Math"/>
                          </a:rPr>
                        </m:ctrlPr>
                      </m:sSubPr>
                      <m:e>
                        <m:r>
                          <a:rPr lang="zh-TW" altLang="en-US" b="0" i="1" smtClean="0">
                            <a:latin typeface="Cambria Math"/>
                          </a:rPr>
                          <m:t>𝜎</m:t>
                        </m:r>
                      </m:e>
                      <m:sub>
                        <m:r>
                          <a:rPr lang="en-US" altLang="zh-TW" b="0" i="1" smtClean="0">
                            <a:latin typeface="Cambria Math"/>
                          </a:rPr>
                          <m:t>𝑣</m:t>
                        </m:r>
                      </m:sub>
                    </m:sSub>
                    <m:r>
                      <a:rPr lang="en-US" altLang="zh-TW" b="0" i="1" smtClean="0">
                        <a:latin typeface="Cambria Math"/>
                      </a:rPr>
                      <m:t>=</m:t>
                    </m:r>
                    <m:r>
                      <a:rPr lang="en-US" altLang="zh-TW" b="0" i="1" smtClean="0">
                        <a:latin typeface="Cambria Math"/>
                      </a:rPr>
                      <m:t>𝑘</m:t>
                    </m:r>
                    <m:sSup>
                      <m:sSupPr>
                        <m:ctrlPr>
                          <a:rPr lang="en-US" altLang="zh-TW" b="0" i="1" smtClean="0">
                            <a:latin typeface="Cambria Math"/>
                          </a:rPr>
                        </m:ctrlPr>
                      </m:sSupPr>
                      <m:e>
                        <m:r>
                          <a:rPr lang="en-US" altLang="zh-TW" b="0" i="1" smtClean="0">
                            <a:latin typeface="Cambria Math"/>
                          </a:rPr>
                          <m:t>(</m:t>
                        </m:r>
                        <m:r>
                          <a:rPr lang="en-US" altLang="zh-TW" b="0" i="1" smtClean="0">
                            <a:latin typeface="Cambria Math"/>
                          </a:rPr>
                          <m:t>𝐺</m:t>
                        </m:r>
                        <m:sSubSup>
                          <m:sSubSupPr>
                            <m:ctrlPr>
                              <a:rPr lang="en-US" altLang="zh-TW" b="0" i="1" smtClean="0">
                                <a:latin typeface="Cambria Math"/>
                              </a:rPr>
                            </m:ctrlPr>
                          </m:sSubSupPr>
                          <m:e>
                            <m:r>
                              <a:rPr lang="en-US" altLang="zh-TW" b="0" i="1" smtClean="0">
                                <a:latin typeface="Cambria Math"/>
                              </a:rPr>
                              <m:t>𝑀</m:t>
                            </m:r>
                          </m:e>
                          <m:sub>
                            <m:r>
                              <a:rPr lang="zh-TW" altLang="en-US" i="1" smtClean="0">
                                <a:latin typeface="Cambria Math"/>
                              </a:rPr>
                              <m:t>∙</m:t>
                            </m:r>
                          </m:sub>
                          <m:sup/>
                        </m:sSubSup>
                        <m:r>
                          <a:rPr lang="en-US" altLang="zh-TW" b="0" i="1" smtClean="0">
                            <a:latin typeface="Cambria Math"/>
                          </a:rPr>
                          <m:t>/</m:t>
                        </m:r>
                        <m:r>
                          <a:rPr lang="en-US" altLang="zh-TW" b="0" i="1" smtClean="0">
                            <a:latin typeface="Cambria Math"/>
                          </a:rPr>
                          <m:t>𝑟</m:t>
                        </m:r>
                        <m:r>
                          <a:rPr lang="en-US" altLang="zh-TW" b="0" i="1" smtClean="0">
                            <a:latin typeface="Cambria Math"/>
                          </a:rPr>
                          <m:t>)</m:t>
                        </m:r>
                      </m:e>
                      <m:sup>
                        <m:f>
                          <m:fPr>
                            <m:ctrlPr>
                              <a:rPr lang="en-US" altLang="zh-TW" b="0" i="1" smtClean="0">
                                <a:latin typeface="Cambria Math"/>
                              </a:rPr>
                            </m:ctrlPr>
                          </m:fPr>
                          <m:num>
                            <m:r>
                              <a:rPr lang="en-US" altLang="zh-TW" b="0" i="1" smtClean="0">
                                <a:latin typeface="Cambria Math"/>
                              </a:rPr>
                              <m:t>1</m:t>
                            </m:r>
                          </m:num>
                          <m:den>
                            <m:r>
                              <a:rPr lang="en-US" altLang="zh-TW" b="0" i="1" smtClean="0">
                                <a:latin typeface="Cambria Math"/>
                              </a:rPr>
                              <m:t>2</m:t>
                            </m:r>
                          </m:den>
                        </m:f>
                      </m:sup>
                    </m:sSup>
                    <m:r>
                      <a:rPr lang="en-US" altLang="zh-TW" b="0" i="0" smtClean="0">
                        <a:latin typeface="Cambria Math"/>
                      </a:rPr>
                      <m:t> </m:t>
                    </m:r>
                  </m:oMath>
                </a14:m>
                <a:r>
                  <a:rPr lang="en-US" altLang="zh-TW" dirty="0"/>
                  <a:t>a black hole of </a:t>
                </a:r>
                <a14:m>
                  <m:oMath xmlns:m="http://schemas.openxmlformats.org/officeDocument/2006/math">
                    <m:sSup>
                      <m:sSupPr>
                        <m:ctrlPr>
                          <a:rPr lang="en-US" altLang="zh-TW" i="1" dirty="0" smtClean="0">
                            <a:latin typeface="Cambria Math"/>
                          </a:rPr>
                        </m:ctrlPr>
                      </m:sSupPr>
                      <m:e>
                        <m:r>
                          <a:rPr lang="en-US" altLang="zh-TW" b="0" i="1" dirty="0" smtClean="0">
                            <a:latin typeface="Cambria Math"/>
                          </a:rPr>
                          <m:t>10</m:t>
                        </m:r>
                      </m:e>
                      <m:sup>
                        <m:r>
                          <a:rPr lang="en-US" altLang="zh-TW" b="0" i="1" dirty="0" smtClean="0">
                            <a:latin typeface="Cambria Math"/>
                          </a:rPr>
                          <m:t>9</m:t>
                        </m:r>
                      </m:sup>
                    </m:sSup>
                  </m:oMath>
                </a14:m>
                <a:r>
                  <a:rPr lang="en-US" altLang="zh-TW" dirty="0" smtClean="0"/>
                  <a:t>M</a:t>
                </a:r>
                <a:r>
                  <a:rPr lang="en-US" altLang="zh-TW" dirty="0"/>
                  <a:t> </a:t>
                </a:r>
                <a:r>
                  <a:rPr lang="en-US" altLang="zh-TW" dirty="0" smtClean="0"/>
                  <a:t>in </a:t>
                </a:r>
                <a:r>
                  <a:rPr lang="en-US" altLang="zh-TW" dirty="0"/>
                  <a:t>a galaxy 10–100 Mpc away would produce stellar velocities of order several hundred kilometers per second within a fraction of an arcsecond of the observed galactic center.</a:t>
                </a: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2"/>
                <a:stretch>
                  <a:fillRect t="-2668" r="-3252" b="-2414"/>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6104752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35608" y="332656"/>
            <a:ext cx="7498080" cy="5915744"/>
          </a:xfrm>
        </p:spPr>
        <p:txBody>
          <a:bodyPr/>
          <a:lstStyle/>
          <a:p>
            <a:r>
              <a:rPr lang="en-US" altLang="zh-TW" dirty="0"/>
              <a:t>These studies produced a surprising and important result: black holes in weakly active or inactive galaxies are every bit as massive as those inferred to be powering the mighty quasars .</a:t>
            </a:r>
          </a:p>
          <a:p>
            <a:endParaRPr lang="en-US" altLang="zh-TW" dirty="0"/>
          </a:p>
          <a:p>
            <a:r>
              <a:rPr lang="en-US" altLang="zh-TW" dirty="0"/>
              <a:t>Their inactivity must be due not to the lack of a large central engine, but simply to the current lack of fuel being fed to that engine.</a:t>
            </a:r>
            <a:endParaRPr lang="zh-TW" altLang="en-US" dirty="0"/>
          </a:p>
        </p:txBody>
      </p:sp>
    </p:spTree>
    <p:extLst>
      <p:ext uri="{BB962C8B-B14F-4D97-AF65-F5344CB8AC3E}">
        <p14:creationId xmlns:p14="http://schemas.microsoft.com/office/powerpoint/2010/main" val="34420489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標題 1"/>
              <p:cNvSpPr>
                <a:spLocks noGrp="1"/>
              </p:cNvSpPr>
              <p:nvPr>
                <p:ph type="title"/>
              </p:nvPr>
            </p:nvSpPr>
            <p:spPr/>
            <p:txBody>
              <a:bodyPr>
                <a:normAutofit/>
              </a:bodyPr>
              <a:lstStyle/>
              <a:p>
                <a:r>
                  <a:rPr lang="en-US" altLang="zh-TW" dirty="0" smtClean="0"/>
                  <a:t>2.5.1 The</a:t>
                </a:r>
                <a14:m>
                  <m:oMath xmlns:m="http://schemas.openxmlformats.org/officeDocument/2006/math">
                    <m:sSub>
                      <m:sSubPr>
                        <m:ctrlPr>
                          <a:rPr lang="en-US" altLang="zh-TW" i="1" smtClean="0">
                            <a:latin typeface="Cambria Math"/>
                          </a:rPr>
                        </m:ctrlPr>
                      </m:sSubPr>
                      <m:e>
                        <m:r>
                          <a:rPr lang="en-US" altLang="zh-TW" b="0" i="1" smtClean="0">
                            <a:latin typeface="Cambria Math"/>
                          </a:rPr>
                          <m:t>𝑀</m:t>
                        </m:r>
                      </m:e>
                      <m:sub>
                        <m:r>
                          <m:rPr>
                            <m:nor/>
                          </m:rPr>
                          <a:rPr lang="en-US" altLang="zh-TW" dirty="0"/>
                          <m:t>‧</m:t>
                        </m:r>
                      </m:sub>
                    </m:sSub>
                  </m:oMath>
                </a14:m>
                <a:r>
                  <a:rPr lang="en-US" altLang="zh-TW" dirty="0"/>
                  <a:t>–</a:t>
                </a:r>
                <a14:m>
                  <m:oMath xmlns:m="http://schemas.openxmlformats.org/officeDocument/2006/math">
                    <m:sSub>
                      <m:sSubPr>
                        <m:ctrlPr>
                          <a:rPr lang="en-US" altLang="zh-TW" i="1" dirty="0" smtClean="0">
                            <a:latin typeface="Cambria Math"/>
                          </a:rPr>
                        </m:ctrlPr>
                      </m:sSubPr>
                      <m:e>
                        <m:r>
                          <a:rPr lang="en-US" altLang="zh-TW" b="0" i="1" dirty="0" smtClean="0">
                            <a:latin typeface="Cambria Math"/>
                          </a:rPr>
                          <m:t>𝑀</m:t>
                        </m:r>
                      </m:e>
                      <m:sub>
                        <m:r>
                          <a:rPr lang="en-US" altLang="zh-TW" b="0" i="1" dirty="0" smtClean="0">
                            <a:latin typeface="Cambria Math"/>
                          </a:rPr>
                          <m:t>𝑏𝑢𝑙𝑔𝑒</m:t>
                        </m:r>
                      </m:sub>
                    </m:sSub>
                  </m:oMath>
                </a14:m>
                <a:r>
                  <a:rPr lang="en-US" altLang="zh-TW" dirty="0" smtClean="0"/>
                  <a:t> </a:t>
                </a:r>
                <a:r>
                  <a:rPr lang="en-US" altLang="zh-TW" dirty="0"/>
                  <a:t>Relation</a:t>
                </a:r>
                <a:endParaRPr lang="zh-TW" altLang="en-US" dirty="0"/>
              </a:p>
            </p:txBody>
          </p:sp>
        </mc:Choice>
        <mc:Fallback xmlns="">
          <p:sp>
            <p:nvSpPr>
              <p:cNvPr id="2" name="標題 1"/>
              <p:cNvSpPr>
                <a:spLocks noGrp="1" noRot="1" noChangeAspect="1" noMove="1" noResize="1" noEditPoints="1" noAdjustHandles="1" noChangeArrowheads="1" noChangeShapeType="1" noTextEdit="1"/>
              </p:cNvSpPr>
              <p:nvPr>
                <p:ph type="title"/>
              </p:nvPr>
            </p:nvSpPr>
            <p:spPr>
              <a:blipFill rotWithShape="1">
                <a:blip r:embed="rId2"/>
                <a:stretch>
                  <a:fillRect l="-3740" b="-957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a:bodyPr>
              <a:lstStyle/>
              <a:p>
                <a:r>
                  <a:rPr lang="en-US" altLang="zh-TW" sz="2400" dirty="0" smtClean="0"/>
                  <a:t>It appears that the black hole mass in any galaxy depends primarily on the properties of the spheroidal bulge of stars in that galaxy. (See Fig. 2.18.)</a:t>
                </a:r>
                <a:endParaRPr lang="en-US" altLang="zh-TW" sz="2400" dirty="0"/>
              </a:p>
              <a:p>
                <a:r>
                  <a:rPr lang="en-US" altLang="zh-TW" sz="2400" dirty="0"/>
                  <a:t>And giant spiral galaxies with small bulges have similar mass black holes to those in bare dwarf </a:t>
                </a:r>
                <a:r>
                  <a:rPr lang="en-US" altLang="zh-TW" sz="2400" dirty="0" err="1"/>
                  <a:t>ellipticals</a:t>
                </a:r>
                <a:r>
                  <a:rPr lang="en-US" altLang="zh-TW" sz="2400" dirty="0"/>
                  <a:t> with similar small-mass bulges but no spiral disk </a:t>
                </a:r>
                <a:r>
                  <a:rPr lang="en-US" altLang="zh-TW" sz="2400" dirty="0" smtClean="0"/>
                  <a:t>.</a:t>
                </a:r>
              </a:p>
              <a:p>
                <a:r>
                  <a:rPr lang="en-US" altLang="zh-TW" sz="2400" dirty="0"/>
                  <a:t>Bulges of higher mass have more massive black holes with an approximate linear relation </a:t>
                </a:r>
                <a:endParaRPr lang="en-US" altLang="zh-TW" sz="2400" dirty="0" smtClean="0"/>
              </a:p>
              <a:p>
                <a:pPr marL="82296" indent="0">
                  <a:buNone/>
                </a:pPr>
                <a14:m>
                  <m:oMathPara xmlns:m="http://schemas.openxmlformats.org/officeDocument/2006/math">
                    <m:oMathParaPr>
                      <m:jc m:val="centerGroup"/>
                    </m:oMathParaPr>
                    <m:oMath xmlns:m="http://schemas.openxmlformats.org/officeDocument/2006/math">
                      <m:sSub>
                        <m:sSubPr>
                          <m:ctrlPr>
                            <a:rPr lang="en-US" altLang="zh-TW" sz="2400" i="1">
                              <a:latin typeface="Cambria Math"/>
                            </a:rPr>
                          </m:ctrlPr>
                        </m:sSubPr>
                        <m:e>
                          <m:r>
                            <a:rPr lang="en-US" altLang="zh-TW" sz="2400" i="1">
                              <a:latin typeface="Cambria Math"/>
                            </a:rPr>
                            <m:t>𝑀</m:t>
                          </m:r>
                        </m:e>
                        <m:sub>
                          <m:r>
                            <m:rPr>
                              <m:nor/>
                            </m:rPr>
                            <a:rPr lang="en-US" altLang="zh-TW" sz="2400" dirty="0"/>
                            <m:t>‧</m:t>
                          </m:r>
                        </m:sub>
                      </m:sSub>
                      <m:r>
                        <a:rPr lang="en-US" altLang="zh-TW" sz="2400" i="1" dirty="0" smtClean="0">
                          <a:latin typeface="Cambria Math"/>
                          <a:ea typeface="Cambria Math"/>
                        </a:rPr>
                        <m:t>≈</m:t>
                      </m:r>
                      <m:r>
                        <a:rPr lang="en-US" altLang="zh-TW" sz="2400" b="0" i="1" dirty="0" smtClean="0">
                          <a:latin typeface="Cambria Math"/>
                          <a:ea typeface="Cambria Math"/>
                        </a:rPr>
                        <m:t>0.0013</m:t>
                      </m:r>
                      <m:sSub>
                        <m:sSubPr>
                          <m:ctrlPr>
                            <a:rPr lang="en-US" altLang="zh-TW" sz="2400" i="1" dirty="0">
                              <a:latin typeface="Cambria Math"/>
                            </a:rPr>
                          </m:ctrlPr>
                        </m:sSubPr>
                        <m:e>
                          <m:r>
                            <a:rPr lang="en-US" altLang="zh-TW" sz="2400" i="1" dirty="0">
                              <a:latin typeface="Cambria Math"/>
                            </a:rPr>
                            <m:t>𝑀</m:t>
                          </m:r>
                        </m:e>
                        <m:sub>
                          <m:r>
                            <a:rPr lang="en-US" altLang="zh-TW" sz="2400" i="1" dirty="0">
                              <a:latin typeface="Cambria Math"/>
                            </a:rPr>
                            <m:t>𝑏𝑢𝑙𝑔𝑒</m:t>
                          </m:r>
                        </m:sub>
                      </m:sSub>
                      <m:r>
                        <a:rPr lang="en-US" altLang="zh-TW" sz="2400" b="0" i="1" dirty="0" smtClean="0">
                          <a:latin typeface="Cambria Math"/>
                        </a:rPr>
                        <m:t>−−−2.12</m:t>
                      </m:r>
                    </m:oMath>
                  </m:oMathPara>
                </a14:m>
                <a:endParaRPr lang="en-US" altLang="zh-TW" sz="2400" dirty="0" smtClean="0"/>
              </a:p>
              <a:p>
                <a:r>
                  <a:rPr lang="en-US" altLang="zh-TW" sz="2400" dirty="0" err="1"/>
                  <a:t>Magorrian</a:t>
                </a:r>
                <a:r>
                  <a:rPr lang="en-US" altLang="zh-TW" sz="2400" dirty="0"/>
                  <a:t> relation </a:t>
                </a:r>
                <a:r>
                  <a:rPr lang="en-US" altLang="zh-TW" sz="2400" dirty="0" smtClean="0"/>
                  <a:t>is discoverer  </a:t>
                </a:r>
                <a:r>
                  <a:rPr lang="en-US" altLang="zh-TW" sz="2400" dirty="0"/>
                  <a:t>a </a:t>
                </a:r>
                <a14:m>
                  <m:oMath xmlns:m="http://schemas.openxmlformats.org/officeDocument/2006/math">
                    <m:sSub>
                      <m:sSubPr>
                        <m:ctrlPr>
                          <a:rPr lang="en-US" altLang="zh-TW" sz="2400" i="1">
                            <a:latin typeface="Cambria Math"/>
                          </a:rPr>
                        </m:ctrlPr>
                      </m:sSubPr>
                      <m:e>
                        <m:r>
                          <a:rPr lang="en-US" altLang="zh-TW" sz="2400" i="1">
                            <a:latin typeface="Cambria Math"/>
                          </a:rPr>
                          <m:t>𝑀</m:t>
                        </m:r>
                      </m:e>
                      <m:sub>
                        <m:r>
                          <m:rPr>
                            <m:nor/>
                          </m:rPr>
                          <a:rPr lang="en-US" altLang="zh-TW" sz="2400" dirty="0"/>
                          <m:t>‧</m:t>
                        </m:r>
                      </m:sub>
                    </m:sSub>
                  </m:oMath>
                </a14:m>
                <a:r>
                  <a:rPr lang="en-US" altLang="zh-TW" sz="2400" dirty="0"/>
                  <a:t>–</a:t>
                </a:r>
                <a14:m>
                  <m:oMath xmlns:m="http://schemas.openxmlformats.org/officeDocument/2006/math">
                    <m:sSub>
                      <m:sSubPr>
                        <m:ctrlPr>
                          <a:rPr lang="en-US" altLang="zh-TW" sz="2400" i="1" dirty="0">
                            <a:latin typeface="Cambria Math"/>
                          </a:rPr>
                        </m:ctrlPr>
                      </m:sSubPr>
                      <m:e>
                        <m:r>
                          <a:rPr lang="en-US" altLang="zh-TW" sz="2400" i="1" dirty="0">
                            <a:latin typeface="Cambria Math"/>
                          </a:rPr>
                          <m:t>𝑀</m:t>
                        </m:r>
                      </m:e>
                      <m:sub>
                        <m:r>
                          <a:rPr lang="en-US" altLang="zh-TW" sz="2400" i="1" dirty="0">
                            <a:latin typeface="Cambria Math"/>
                          </a:rPr>
                          <m:t>𝑏𝑢𝑙𝑔𝑒</m:t>
                        </m:r>
                      </m:sub>
                    </m:sSub>
                  </m:oMath>
                </a14:m>
                <a:r>
                  <a:rPr lang="en-US" altLang="zh-TW" sz="2400" dirty="0"/>
                  <a:t> </a:t>
                </a:r>
                <a:r>
                  <a:rPr lang="en-US" altLang="zh-TW" sz="2400" dirty="0" smtClean="0"/>
                  <a:t>correlation</a:t>
                </a:r>
              </a:p>
              <a:p>
                <a:pPr marL="82296" indent="0">
                  <a:buNone/>
                </a:pPr>
                <a:endParaRPr lang="zh-TW" altLang="en-US" sz="2400"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3"/>
                <a:stretch>
                  <a:fillRect t="-101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9796809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1435608" y="404664"/>
                <a:ext cx="7498080" cy="6264696"/>
              </a:xfrm>
            </p:spPr>
            <p:txBody>
              <a:bodyPr>
                <a:normAutofit fontScale="85000" lnSpcReduction="20000"/>
              </a:bodyPr>
              <a:lstStyle/>
              <a:p>
                <a:r>
                  <a:rPr lang="en-US" altLang="zh-TW" sz="2400" dirty="0"/>
                  <a:t>F</a:t>
                </a:r>
                <a:r>
                  <a:rPr lang="en-US" altLang="zh-TW" sz="2400" dirty="0" smtClean="0"/>
                  <a:t>rom known mass–luminosity relations for elliptical galaxies</a:t>
                </a:r>
              </a:p>
              <a:p>
                <a:pPr marL="82296" indent="0">
                  <a:buNone/>
                </a:pPr>
                <a14:m>
                  <m:oMath xmlns:m="http://schemas.openxmlformats.org/officeDocument/2006/math">
                    <m:sSub>
                      <m:sSubPr>
                        <m:ctrlPr>
                          <a:rPr lang="en-US" altLang="zh-TW" sz="2400" i="1" dirty="0">
                            <a:latin typeface="Cambria Math"/>
                          </a:rPr>
                        </m:ctrlPr>
                      </m:sSubPr>
                      <m:e>
                        <m:r>
                          <a:rPr lang="en-US" altLang="zh-TW" sz="2400" i="1" dirty="0">
                            <a:latin typeface="Cambria Math"/>
                          </a:rPr>
                          <m:t>𝑀</m:t>
                        </m:r>
                      </m:e>
                      <m:sub>
                        <m:r>
                          <a:rPr lang="en-US" altLang="zh-TW" sz="2400" i="1" dirty="0">
                            <a:latin typeface="Cambria Math"/>
                          </a:rPr>
                          <m:t>𝑏𝑢𝑙𝑔𝑒</m:t>
                        </m:r>
                      </m:sub>
                    </m:sSub>
                    <m:r>
                      <a:rPr lang="en-US" altLang="zh-TW" sz="2400" b="0" i="1" dirty="0" smtClean="0">
                        <a:latin typeface="Cambria Math"/>
                      </a:rPr>
                      <m:t>=1.9</m:t>
                    </m:r>
                    <m:r>
                      <a:rPr lang="en-US" altLang="zh-TW" sz="2400" b="0" i="1" dirty="0" smtClean="0">
                        <a:latin typeface="Cambria Math"/>
                        <a:ea typeface="Cambria Math"/>
                      </a:rPr>
                      <m:t>×</m:t>
                    </m:r>
                    <m:sSup>
                      <m:sSupPr>
                        <m:ctrlPr>
                          <a:rPr lang="en-US" altLang="zh-TW" sz="2400" b="0" i="1" dirty="0" smtClean="0">
                            <a:latin typeface="Cambria Math"/>
                            <a:ea typeface="Cambria Math"/>
                          </a:rPr>
                        </m:ctrlPr>
                      </m:sSupPr>
                      <m:e>
                        <m:r>
                          <a:rPr lang="en-US" altLang="zh-TW" sz="2400" b="0" i="1" dirty="0" smtClean="0">
                            <a:latin typeface="Cambria Math"/>
                            <a:ea typeface="Cambria Math"/>
                          </a:rPr>
                          <m:t>10</m:t>
                        </m:r>
                      </m:e>
                      <m:sup>
                        <m:r>
                          <a:rPr lang="en-US" altLang="zh-TW" sz="2400" b="0" i="1" dirty="0" smtClean="0">
                            <a:latin typeface="Cambria Math"/>
                            <a:ea typeface="Cambria Math"/>
                          </a:rPr>
                          <m:t>10</m:t>
                        </m:r>
                      </m:sup>
                    </m:sSup>
                    <m:r>
                      <a:rPr lang="en-US" altLang="zh-TW" sz="2400" b="0" i="1" dirty="0" smtClean="0">
                        <a:latin typeface="Cambria Math"/>
                        <a:ea typeface="Cambria Math"/>
                      </a:rPr>
                      <m:t> </m:t>
                    </m:r>
                    <m:sSup>
                      <m:sSupPr>
                        <m:ctrlPr>
                          <a:rPr lang="en-US" altLang="zh-TW" sz="2400" b="0" i="1" dirty="0" smtClean="0">
                            <a:latin typeface="Cambria Math"/>
                            <a:ea typeface="Cambria Math"/>
                          </a:rPr>
                        </m:ctrlPr>
                      </m:sSupPr>
                      <m:e>
                        <m:r>
                          <a:rPr lang="en-US" altLang="zh-TW" sz="2400" i="1" dirty="0">
                            <a:latin typeface="Cambria Math"/>
                            <a:ea typeface="Cambria Math"/>
                          </a:rPr>
                          <m:t>(</m:t>
                        </m:r>
                        <m:f>
                          <m:fPr>
                            <m:ctrlPr>
                              <a:rPr lang="en-US" altLang="zh-TW" sz="2400" i="1" dirty="0">
                                <a:latin typeface="Cambria Math"/>
                                <a:ea typeface="Cambria Math"/>
                              </a:rPr>
                            </m:ctrlPr>
                          </m:fPr>
                          <m:num>
                            <m:sSub>
                              <m:sSubPr>
                                <m:ctrlPr>
                                  <a:rPr lang="en-US" altLang="zh-TW" sz="2400" i="1" dirty="0">
                                    <a:latin typeface="Cambria Math"/>
                                    <a:ea typeface="Cambria Math"/>
                                  </a:rPr>
                                </m:ctrlPr>
                              </m:sSubPr>
                              <m:e>
                                <m:r>
                                  <a:rPr lang="en-US" altLang="zh-TW" sz="2400" i="1" dirty="0">
                                    <a:latin typeface="Cambria Math"/>
                                    <a:ea typeface="Cambria Math"/>
                                  </a:rPr>
                                  <m:t>𝐿</m:t>
                                </m:r>
                              </m:e>
                              <m:sub>
                                <m:r>
                                  <a:rPr lang="en-US" altLang="zh-TW" sz="2400" i="1" dirty="0">
                                    <a:latin typeface="Cambria Math"/>
                                    <a:ea typeface="Cambria Math"/>
                                  </a:rPr>
                                  <m:t>𝑏𝑢𝑙𝑔𝑒</m:t>
                                </m:r>
                              </m:sub>
                            </m:sSub>
                          </m:num>
                          <m:den>
                            <m:sSub>
                              <m:sSubPr>
                                <m:ctrlPr>
                                  <a:rPr lang="en-US" altLang="zh-TW" sz="2400" i="1" dirty="0">
                                    <a:latin typeface="Cambria Math"/>
                                    <a:ea typeface="Cambria Math"/>
                                  </a:rPr>
                                </m:ctrlPr>
                              </m:sSubPr>
                              <m:e>
                                <m:r>
                                  <a:rPr lang="en-US" altLang="zh-TW" sz="2400" i="1" dirty="0">
                                    <a:latin typeface="Cambria Math"/>
                                    <a:ea typeface="Cambria Math"/>
                                  </a:rPr>
                                  <m:t>𝐿</m:t>
                                </m:r>
                              </m:e>
                              <m:sub>
                                <m:r>
                                  <a:rPr lang="en-US" altLang="zh-TW" sz="2400" i="1" dirty="0">
                                    <a:latin typeface="Cambria Math"/>
                                    <a:ea typeface="Cambria Math"/>
                                  </a:rPr>
                                  <m:t>⨀</m:t>
                                </m:r>
                              </m:sub>
                            </m:sSub>
                          </m:den>
                        </m:f>
                        <m:r>
                          <a:rPr lang="en-US" altLang="zh-TW" sz="2400" i="1" dirty="0">
                            <a:latin typeface="Cambria Math"/>
                            <a:ea typeface="Cambria Math"/>
                          </a:rPr>
                          <m:t>)</m:t>
                        </m:r>
                      </m:e>
                      <m:sup>
                        <m:r>
                          <a:rPr lang="en-US" altLang="zh-TW" sz="2400" b="0" i="1" dirty="0" smtClean="0">
                            <a:latin typeface="Cambria Math"/>
                            <a:ea typeface="Cambria Math"/>
                          </a:rPr>
                          <m:t>1.25</m:t>
                        </m:r>
                      </m:sup>
                    </m:sSup>
                  </m:oMath>
                </a14:m>
                <a:r>
                  <a:rPr lang="en-US" altLang="zh-TW" sz="2400" b="0" dirty="0" smtClean="0">
                    <a:ea typeface="Cambria Math"/>
                  </a:rPr>
                  <a:t> ----2.13</a:t>
                </a:r>
              </a:p>
              <a:p>
                <a:pPr marL="82296" indent="0">
                  <a:buNone/>
                </a:pPr>
                <a:endParaRPr lang="en-US" altLang="zh-TW" dirty="0" smtClean="0"/>
              </a:p>
              <a:p>
                <a:pPr marL="82296" indent="0">
                  <a:buNone/>
                </a:pPr>
                <a:endParaRPr lang="en-US" altLang="zh-TW" dirty="0"/>
              </a:p>
              <a:p>
                <a:pPr marL="82296" indent="0">
                  <a:buNone/>
                </a:pPr>
                <a:endParaRPr lang="en-US" altLang="zh-TW" dirty="0" smtClean="0"/>
              </a:p>
              <a:p>
                <a:pPr marL="82296" indent="0">
                  <a:buNone/>
                </a:pPr>
                <a:endParaRPr lang="en-US" altLang="zh-TW" dirty="0"/>
              </a:p>
              <a:p>
                <a:pPr marL="82296" indent="0">
                  <a:buNone/>
                </a:pPr>
                <a:endParaRPr lang="en-US" altLang="zh-TW" dirty="0" smtClean="0"/>
              </a:p>
              <a:p>
                <a:pPr marL="82296" indent="0">
                  <a:buNone/>
                </a:pPr>
                <a:endParaRPr lang="en-US" altLang="zh-TW" dirty="0" smtClean="0"/>
              </a:p>
              <a:p>
                <a:pPr marL="82296" indent="0">
                  <a:buNone/>
                </a:pPr>
                <a:endParaRPr lang="en-US" altLang="zh-TW" dirty="0" smtClean="0"/>
              </a:p>
              <a:p>
                <a:pPr marL="82296" indent="0">
                  <a:buNone/>
                </a:pPr>
                <a:endParaRPr lang="en-US" altLang="zh-TW" dirty="0"/>
              </a:p>
              <a:p>
                <a:pPr marL="82296" indent="0">
                  <a:buNone/>
                </a:pPr>
                <a:r>
                  <a:rPr lang="en-US" altLang="zh-TW" sz="2600" dirty="0"/>
                  <a:t>The black hole mass vs. bulge luminosity (left) and velocity dispersion (right) relations. The considerable scatter in the M•–</a:t>
                </a:r>
                <a:r>
                  <a:rPr lang="en-US" altLang="zh-TW" sz="2600" dirty="0" err="1"/>
                  <a:t>Lbulge</a:t>
                </a:r>
                <a:r>
                  <a:rPr lang="en-US" altLang="zh-TW" sz="2600" dirty="0"/>
                  <a:t> relation indicates that more than just galaxy bulge mass may influence black hole formation. The M•–</a:t>
                </a:r>
                <a:r>
                  <a:rPr lang="en-US" altLang="zh-TW" sz="2600" dirty="0" err="1"/>
                  <a:t>σbulge</a:t>
                </a:r>
                <a:r>
                  <a:rPr lang="en-US" altLang="zh-TW" sz="2600" dirty="0"/>
                  <a:t> relation (often called the “M–σ” relation) is considered much tighter, as it </a:t>
                </a:r>
                <a:r>
                  <a:rPr lang="en-US" altLang="zh-TW" sz="2600" dirty="0" smtClean="0"/>
                  <a:t>has scatter </a:t>
                </a:r>
                <a:r>
                  <a:rPr lang="en-US" altLang="zh-TW" sz="2600" dirty="0"/>
                  <a:t>consistent with the vertical error bars</a:t>
                </a:r>
                <a:endParaRPr lang="zh-TW" altLang="en-US" sz="2600"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1435608" y="404664"/>
                <a:ext cx="7498080" cy="6264696"/>
              </a:xfrm>
              <a:blipFill rotWithShape="1">
                <a:blip r:embed="rId2"/>
                <a:stretch>
                  <a:fillRect t="-1459" r="-407"/>
                </a:stretch>
              </a:blipFill>
            </p:spPr>
            <p:txBody>
              <a:bodyPr/>
              <a:lstStyle/>
              <a:p>
                <a:r>
                  <a:rPr lang="zh-TW" altLang="en-US">
                    <a:noFill/>
                  </a:rPr>
                  <a:t> </a:t>
                </a:r>
              </a:p>
            </p:txBody>
          </p:sp>
        </mc:Fallback>
      </mc:AlternateContent>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4760" y="1268760"/>
            <a:ext cx="6756400" cy="323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68290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標題 1"/>
              <p:cNvSpPr>
                <a:spLocks noGrp="1"/>
              </p:cNvSpPr>
              <p:nvPr>
                <p:ph type="title"/>
              </p:nvPr>
            </p:nvSpPr>
            <p:spPr/>
            <p:txBody>
              <a:bodyPr/>
              <a:lstStyle/>
              <a:p>
                <a:r>
                  <a:rPr lang="en-US" altLang="zh-TW" i="1" dirty="0" smtClean="0"/>
                  <a:t>2.5.2 The </a:t>
                </a:r>
                <a14:m>
                  <m:oMath xmlns:m="http://schemas.openxmlformats.org/officeDocument/2006/math">
                    <m:sSub>
                      <m:sSubPr>
                        <m:ctrlPr>
                          <a:rPr lang="en-US" altLang="zh-TW" i="1">
                            <a:latin typeface="Cambria Math"/>
                          </a:rPr>
                        </m:ctrlPr>
                      </m:sSubPr>
                      <m:e>
                        <m:r>
                          <a:rPr lang="en-US" altLang="zh-TW" i="1">
                            <a:latin typeface="Cambria Math"/>
                          </a:rPr>
                          <m:t>𝑀</m:t>
                        </m:r>
                      </m:e>
                      <m:sub>
                        <m:r>
                          <m:rPr>
                            <m:nor/>
                          </m:rPr>
                          <a:rPr lang="en-US" altLang="zh-TW" dirty="0"/>
                          <m:t>‧</m:t>
                        </m:r>
                      </m:sub>
                    </m:sSub>
                  </m:oMath>
                </a14:m>
                <a:r>
                  <a:rPr lang="en-US" altLang="zh-TW" i="1" dirty="0"/>
                  <a:t>–</a:t>
                </a:r>
                <a14:m>
                  <m:oMath xmlns:m="http://schemas.openxmlformats.org/officeDocument/2006/math">
                    <m:sSub>
                      <m:sSubPr>
                        <m:ctrlPr>
                          <a:rPr lang="el-GR" altLang="zh-TW" b="1" i="1" dirty="0" smtClean="0">
                            <a:latin typeface="Cambria Math"/>
                          </a:rPr>
                        </m:ctrlPr>
                      </m:sSubPr>
                      <m:e>
                        <m:r>
                          <a:rPr lang="el-GR" altLang="zh-TW" b="1" i="1" dirty="0">
                            <a:latin typeface="Cambria Math"/>
                          </a:rPr>
                          <m:t>𝝈</m:t>
                        </m:r>
                      </m:e>
                      <m:sub>
                        <m:r>
                          <a:rPr lang="en-US" altLang="zh-TW" b="1" i="1" dirty="0" smtClean="0">
                            <a:latin typeface="Cambria Math"/>
                          </a:rPr>
                          <m:t>𝒗</m:t>
                        </m:r>
                      </m:sub>
                    </m:sSub>
                  </m:oMath>
                </a14:m>
                <a:r>
                  <a:rPr lang="en-US" altLang="zh-TW" b="1" dirty="0"/>
                  <a:t> </a:t>
                </a:r>
                <a:r>
                  <a:rPr lang="en-US" altLang="zh-TW" i="1" dirty="0"/>
                  <a:t>Relation</a:t>
                </a:r>
                <a:endParaRPr lang="zh-TW" altLang="en-US" dirty="0"/>
              </a:p>
            </p:txBody>
          </p:sp>
        </mc:Choice>
        <mc:Fallback xmlns="">
          <p:sp>
            <p:nvSpPr>
              <p:cNvPr id="2" name="標題 1"/>
              <p:cNvSpPr>
                <a:spLocks noGrp="1" noRot="1" noChangeAspect="1" noMove="1" noResize="1" noEditPoints="1" noAdjustHandles="1" noChangeArrowheads="1" noChangeShapeType="1" noTextEdit="1"/>
              </p:cNvSpPr>
              <p:nvPr>
                <p:ph type="title"/>
              </p:nvPr>
            </p:nvSpPr>
            <p:spPr>
              <a:blipFill rotWithShape="1">
                <a:blip r:embed="rId2"/>
                <a:stretch>
                  <a:fillRect l="-3740" b="-1276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1435608" y="1447800"/>
                <a:ext cx="7498080" cy="5149552"/>
              </a:xfrm>
            </p:spPr>
            <p:txBody>
              <a:bodyPr>
                <a:normAutofit fontScale="92500" lnSpcReduction="20000"/>
              </a:bodyPr>
              <a:lstStyle/>
              <a:p>
                <a:r>
                  <a:rPr lang="en-US" altLang="zh-TW" sz="2400" dirty="0" smtClean="0"/>
                  <a:t>The black hole mass correlates even better with the velocity dispersion of the </a:t>
                </a:r>
                <a:r>
                  <a:rPr lang="en-US" altLang="zh-TW" sz="2400" dirty="0" err="1" smtClean="0"/>
                  <a:t>starsin</a:t>
                </a:r>
                <a:r>
                  <a:rPr lang="en-US" altLang="zh-TW" sz="2400" dirty="0" smtClean="0"/>
                  <a:t> </a:t>
                </a:r>
                <a:r>
                  <a:rPr lang="en-US" altLang="zh-TW" sz="2400" dirty="0"/>
                  <a:t>the outer part of the bulge (right panel of Fig. 2.18</a:t>
                </a:r>
                <a:r>
                  <a:rPr lang="en-US" altLang="zh-TW" sz="2400" dirty="0" smtClean="0"/>
                  <a:t>)</a:t>
                </a:r>
              </a:p>
              <a:p>
                <a:pPr marL="82296" indent="0">
                  <a:buNone/>
                </a:pPr>
                <a14:m>
                  <m:oMathPara xmlns:m="http://schemas.openxmlformats.org/officeDocument/2006/math">
                    <m:oMathParaPr>
                      <m:jc m:val="centerGroup"/>
                    </m:oMathParaPr>
                    <m:oMath xmlns:m="http://schemas.openxmlformats.org/officeDocument/2006/math">
                      <m:sSub>
                        <m:sSubPr>
                          <m:ctrlPr>
                            <a:rPr lang="en-US" altLang="zh-TW" sz="2400" i="1">
                              <a:latin typeface="Cambria Math"/>
                            </a:rPr>
                          </m:ctrlPr>
                        </m:sSubPr>
                        <m:e>
                          <m:r>
                            <a:rPr lang="en-US" altLang="zh-TW" sz="2400" i="1">
                              <a:latin typeface="Cambria Math"/>
                            </a:rPr>
                            <m:t>𝑀</m:t>
                          </m:r>
                        </m:e>
                        <m:sub>
                          <m:r>
                            <m:rPr>
                              <m:nor/>
                            </m:rPr>
                            <a:rPr lang="en-US" altLang="zh-TW" sz="2400" dirty="0"/>
                            <m:t>‧</m:t>
                          </m:r>
                        </m:sub>
                      </m:sSub>
                      <m:r>
                        <a:rPr lang="en-US" altLang="zh-TW" sz="2400" b="0" i="1" dirty="0" smtClean="0">
                          <a:latin typeface="Cambria Math"/>
                        </a:rPr>
                        <m:t>=</m:t>
                      </m:r>
                      <m:r>
                        <a:rPr lang="en-US" altLang="zh-TW" sz="2400" i="1" dirty="0">
                          <a:latin typeface="Cambria Math"/>
                          <a:ea typeface="Cambria Math"/>
                        </a:rPr>
                        <m:t>1</m:t>
                      </m:r>
                      <m:r>
                        <a:rPr lang="en-US" altLang="zh-TW" sz="2400" b="0" i="1" dirty="0" smtClean="0">
                          <a:latin typeface="Cambria Math"/>
                          <a:ea typeface="Cambria Math"/>
                        </a:rPr>
                        <m:t>.</m:t>
                      </m:r>
                      <m:r>
                        <a:rPr lang="en-US" altLang="zh-TW" sz="2400" i="1" dirty="0">
                          <a:latin typeface="Cambria Math"/>
                          <a:ea typeface="Cambria Math"/>
                        </a:rPr>
                        <m:t>3</m:t>
                      </m:r>
                      <m:r>
                        <a:rPr lang="en-US" altLang="zh-TW" sz="2400" i="1" dirty="0" smtClean="0">
                          <a:latin typeface="Cambria Math"/>
                          <a:ea typeface="Cambria Math"/>
                        </a:rPr>
                        <m:t>×</m:t>
                      </m:r>
                      <m:sSup>
                        <m:sSupPr>
                          <m:ctrlPr>
                            <a:rPr lang="en-US" altLang="zh-TW" sz="2400" i="1" dirty="0" smtClean="0">
                              <a:latin typeface="Cambria Math"/>
                              <a:ea typeface="Cambria Math"/>
                            </a:rPr>
                          </m:ctrlPr>
                        </m:sSupPr>
                        <m:e>
                          <m:r>
                            <a:rPr lang="en-US" altLang="zh-TW" sz="2400" b="0" i="1" dirty="0" smtClean="0">
                              <a:latin typeface="Cambria Math"/>
                              <a:ea typeface="Cambria Math"/>
                            </a:rPr>
                            <m:t>10</m:t>
                          </m:r>
                        </m:e>
                        <m:sup>
                          <m:r>
                            <a:rPr lang="en-US" altLang="zh-TW" sz="2400" b="0" i="1" dirty="0" smtClean="0">
                              <a:latin typeface="Cambria Math"/>
                              <a:ea typeface="Cambria Math"/>
                            </a:rPr>
                            <m:t>8</m:t>
                          </m:r>
                        </m:sup>
                      </m:sSup>
                      <m:sSub>
                        <m:sSubPr>
                          <m:ctrlPr>
                            <a:rPr lang="en-US" altLang="zh-TW" sz="2400" i="1" dirty="0">
                              <a:latin typeface="Cambria Math"/>
                            </a:rPr>
                          </m:ctrlPr>
                        </m:sSubPr>
                        <m:e>
                          <m:r>
                            <a:rPr lang="en-US" altLang="zh-TW" sz="2400" i="1" dirty="0">
                              <a:latin typeface="Cambria Math"/>
                            </a:rPr>
                            <m:t>𝑀</m:t>
                          </m:r>
                        </m:e>
                        <m:sub>
                          <m:r>
                            <a:rPr lang="en-US" altLang="zh-TW" sz="2400" i="1" dirty="0" smtClean="0">
                              <a:latin typeface="Cambria Math"/>
                              <a:ea typeface="Cambria Math"/>
                            </a:rPr>
                            <m:t>⨀</m:t>
                          </m:r>
                        </m:sub>
                      </m:sSub>
                      <m:r>
                        <a:rPr lang="en-US" altLang="zh-TW" sz="2400" b="0" i="1" dirty="0" smtClean="0">
                          <a:latin typeface="Cambria Math"/>
                        </a:rPr>
                        <m:t> </m:t>
                      </m:r>
                      <m:sSup>
                        <m:sSupPr>
                          <m:ctrlPr>
                            <a:rPr lang="en-US" altLang="zh-TW" sz="2400" b="0" i="1" dirty="0" smtClean="0">
                              <a:latin typeface="Cambria Math"/>
                            </a:rPr>
                          </m:ctrlPr>
                        </m:sSupPr>
                        <m:e>
                          <m:r>
                            <a:rPr lang="en-US" altLang="zh-TW" sz="2400" b="0" i="1" dirty="0" smtClean="0">
                              <a:latin typeface="Cambria Math"/>
                            </a:rPr>
                            <m:t>(</m:t>
                          </m:r>
                          <m:f>
                            <m:fPr>
                              <m:ctrlPr>
                                <a:rPr lang="en-US" altLang="zh-TW" sz="2400" i="1" dirty="0">
                                  <a:latin typeface="Cambria Math"/>
                                </a:rPr>
                              </m:ctrlPr>
                            </m:fPr>
                            <m:num>
                              <m:sSub>
                                <m:sSubPr>
                                  <m:ctrlPr>
                                    <a:rPr lang="en-US" altLang="zh-TW" sz="2400" i="1" dirty="0">
                                      <a:latin typeface="Cambria Math"/>
                                    </a:rPr>
                                  </m:ctrlPr>
                                </m:sSubPr>
                                <m:e>
                                  <m:r>
                                    <a:rPr lang="zh-TW" altLang="en-US" sz="2400" i="1" dirty="0">
                                      <a:latin typeface="Cambria Math"/>
                                    </a:rPr>
                                    <m:t>𝜎</m:t>
                                  </m:r>
                                </m:e>
                                <m:sub>
                                  <m:r>
                                    <a:rPr lang="en-US" altLang="zh-TW" sz="2400" i="1" dirty="0">
                                      <a:latin typeface="Cambria Math"/>
                                    </a:rPr>
                                    <m:t>𝑏𝑢𝑙𝑔𝑒</m:t>
                                  </m:r>
                                </m:sub>
                              </m:sSub>
                            </m:num>
                            <m:den>
                              <m:r>
                                <a:rPr lang="en-US" altLang="zh-TW" sz="2400" i="1" dirty="0">
                                  <a:latin typeface="Cambria Math"/>
                                </a:rPr>
                                <m:t>200</m:t>
                              </m:r>
                              <m:r>
                                <a:rPr lang="en-US" altLang="zh-TW" sz="2400" i="1" dirty="0">
                                  <a:latin typeface="Cambria Math"/>
                                </a:rPr>
                                <m:t>𝑘𝑚</m:t>
                              </m:r>
                              <m:r>
                                <a:rPr lang="en-US" altLang="zh-TW" sz="2400" i="1" dirty="0">
                                  <a:latin typeface="Cambria Math"/>
                                </a:rPr>
                                <m:t>/</m:t>
                              </m:r>
                              <m:r>
                                <a:rPr lang="en-US" altLang="zh-TW" sz="2400" i="1" dirty="0">
                                  <a:latin typeface="Cambria Math"/>
                                </a:rPr>
                                <m:t>𝑠</m:t>
                              </m:r>
                            </m:den>
                          </m:f>
                          <m:r>
                            <a:rPr lang="en-US" altLang="zh-TW" sz="2400" i="1" dirty="0">
                              <a:latin typeface="Cambria Math"/>
                            </a:rPr>
                            <m:t>)</m:t>
                          </m:r>
                          <m:r>
                            <m:rPr>
                              <m:nor/>
                            </m:rPr>
                            <a:rPr lang="en-US" altLang="zh-TW" sz="2400" dirty="0"/>
                            <m:t> </m:t>
                          </m:r>
                        </m:e>
                        <m:sup>
                          <m:r>
                            <a:rPr lang="en-US" altLang="zh-TW" sz="2400" b="0" i="1" dirty="0" smtClean="0">
                              <a:latin typeface="Cambria Math"/>
                            </a:rPr>
                            <m:t>4.0</m:t>
                          </m:r>
                        </m:sup>
                      </m:sSup>
                    </m:oMath>
                  </m:oMathPara>
                </a14:m>
                <a:endParaRPr lang="en-US" altLang="zh-TW" sz="2400" dirty="0" smtClean="0"/>
              </a:p>
              <a:p>
                <a:pPr marL="82296" indent="0">
                  <a:buNone/>
                </a:pPr>
                <a:r>
                  <a:rPr lang="en-US" altLang="zh-TW" sz="2400" dirty="0" err="1"/>
                  <a:t>σbulge</a:t>
                </a:r>
                <a:r>
                  <a:rPr lang="en-US" altLang="zh-TW" sz="2400" dirty="0"/>
                  <a:t> is harder to measure than </a:t>
                </a:r>
                <a:r>
                  <a:rPr lang="en-US" altLang="zh-TW" sz="2400" dirty="0" err="1" smtClean="0"/>
                  <a:t>Lbulge</a:t>
                </a:r>
                <a:r>
                  <a:rPr lang="en-US" altLang="zh-TW" sz="2400" dirty="0" smtClean="0"/>
                  <a:t>.</a:t>
                </a:r>
              </a:p>
              <a:p>
                <a:r>
                  <a:rPr lang="en-US" altLang="zh-TW" sz="2400" dirty="0"/>
                  <a:t>the easiest way to estimate a black hole mass in the center of a galaxy </a:t>
                </a:r>
                <a:r>
                  <a:rPr lang="en-US" altLang="zh-TW" sz="2400" dirty="0" smtClean="0"/>
                  <a:t>is</a:t>
                </a:r>
              </a:p>
              <a:p>
                <a:pPr marL="539496" indent="-457200">
                  <a:buFont typeface="+mj-lt"/>
                  <a:buAutoNum type="arabicPeriod"/>
                </a:pPr>
                <a:r>
                  <a:rPr lang="en-US" altLang="zh-TW" sz="2400" dirty="0"/>
                  <a:t>measure the bulge luminosity and use equations (2.12) and (2.13</a:t>
                </a:r>
                <a:r>
                  <a:rPr lang="en-US" altLang="zh-TW" sz="2400" dirty="0" smtClean="0"/>
                  <a:t>)</a:t>
                </a:r>
              </a:p>
              <a:p>
                <a:pPr marL="539496" indent="-457200">
                  <a:buFont typeface="+mj-lt"/>
                  <a:buAutoNum type="arabicPeriod"/>
                </a:pPr>
                <a:r>
                  <a:rPr lang="en-US" altLang="zh-TW" sz="2400" dirty="0"/>
                  <a:t>measure the velocity dispersion of the stars in the bulge and use equation (2.14</a:t>
                </a:r>
                <a:r>
                  <a:rPr lang="en-US" altLang="zh-TW" sz="2400" dirty="0" smtClean="0"/>
                  <a:t>)</a:t>
                </a:r>
              </a:p>
              <a:p>
                <a:pPr marL="539496" indent="-457200">
                  <a:buFont typeface="+mj-lt"/>
                  <a:buAutoNum type="arabicPeriod"/>
                </a:pPr>
                <a:r>
                  <a:rPr lang="en-US" altLang="zh-TW" sz="2400" dirty="0"/>
                  <a:t>measure the velocity dispersion of the stars very near the black hole and use </a:t>
                </a:r>
                <a:r>
                  <a:rPr lang="en-US" altLang="zh-TW" sz="2400" dirty="0" smtClean="0"/>
                  <a:t>equation</a:t>
                </a:r>
              </a:p>
              <a:p>
                <a:pPr marL="539496" indent="-457200">
                  <a:buFont typeface="+mj-lt"/>
                  <a:buAutoNum type="arabicPeriod"/>
                </a:pPr>
                <a:r>
                  <a:rPr lang="en-US" altLang="zh-TW" sz="2400" dirty="0"/>
                  <a:t> measure the velocity structure of the broad line clouds surrounding the black hole using reverberation mapping </a:t>
                </a:r>
                <a:endParaRPr lang="en-US" altLang="zh-TW" sz="2400" dirty="0" smtClean="0"/>
              </a:p>
              <a:p>
                <a:pPr marL="539496" indent="-457200">
                  <a:buFont typeface="+mj-lt"/>
                  <a:buAutoNum type="arabicPeriod"/>
                </a:pPr>
                <a:endParaRPr lang="zh-TW" altLang="en-US" sz="2400"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1435608" y="1447800"/>
                <a:ext cx="7498080" cy="5149552"/>
              </a:xfrm>
              <a:blipFill rotWithShape="1">
                <a:blip r:embed="rId3"/>
                <a:stretch>
                  <a:fillRect t="-2014" r="-732"/>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241831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340768"/>
            <a:ext cx="4933950" cy="48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文字方塊 1"/>
          <p:cNvSpPr txBox="1"/>
          <p:nvPr/>
        </p:nvSpPr>
        <p:spPr>
          <a:xfrm>
            <a:off x="2658954" y="947515"/>
            <a:ext cx="2090637" cy="461665"/>
          </a:xfrm>
          <a:prstGeom prst="rect">
            <a:avLst/>
          </a:prstGeom>
          <a:noFill/>
        </p:spPr>
        <p:txBody>
          <a:bodyPr wrap="none" rtlCol="0">
            <a:spAutoFit/>
          </a:bodyPr>
          <a:lstStyle/>
          <a:p>
            <a:r>
              <a:rPr lang="en-US" altLang="zh-TW" sz="2400" dirty="0" smtClean="0"/>
              <a:t>Ionization zone</a:t>
            </a:r>
            <a:endParaRPr lang="zh-TW" altLang="en-US" sz="2400" dirty="0"/>
          </a:p>
        </p:txBody>
      </p:sp>
      <p:cxnSp>
        <p:nvCxnSpPr>
          <p:cNvPr id="4" name="直線單箭頭接點 3"/>
          <p:cNvCxnSpPr>
            <a:stCxn id="2" idx="2"/>
          </p:cNvCxnSpPr>
          <p:nvPr/>
        </p:nvCxnSpPr>
        <p:spPr>
          <a:xfrm>
            <a:off x="3704273" y="1409180"/>
            <a:ext cx="147647" cy="21962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sp>
        <p:nvSpPr>
          <p:cNvPr id="5" name="文字方塊 4"/>
          <p:cNvSpPr txBox="1"/>
          <p:nvPr/>
        </p:nvSpPr>
        <p:spPr>
          <a:xfrm>
            <a:off x="6012160" y="1518990"/>
            <a:ext cx="1494961" cy="369332"/>
          </a:xfrm>
          <a:prstGeom prst="rect">
            <a:avLst/>
          </a:prstGeom>
          <a:noFill/>
        </p:spPr>
        <p:txBody>
          <a:bodyPr wrap="none" rtlCol="0">
            <a:spAutoFit/>
          </a:bodyPr>
          <a:lstStyle/>
          <a:p>
            <a:r>
              <a:rPr lang="en-US" altLang="zh-TW" dirty="0" smtClean="0"/>
              <a:t>Polarized light</a:t>
            </a:r>
            <a:endParaRPr lang="zh-TW" altLang="en-US" dirty="0"/>
          </a:p>
        </p:txBody>
      </p:sp>
      <p:sp>
        <p:nvSpPr>
          <p:cNvPr id="6" name="文字方塊 5"/>
          <p:cNvSpPr txBox="1"/>
          <p:nvPr/>
        </p:nvSpPr>
        <p:spPr>
          <a:xfrm>
            <a:off x="6084168" y="4581128"/>
            <a:ext cx="2707023" cy="646331"/>
          </a:xfrm>
          <a:prstGeom prst="rect">
            <a:avLst/>
          </a:prstGeom>
          <a:noFill/>
        </p:spPr>
        <p:txBody>
          <a:bodyPr wrap="none" rtlCol="0">
            <a:spAutoFit/>
          </a:bodyPr>
          <a:lstStyle/>
          <a:p>
            <a:r>
              <a:rPr lang="en-US" altLang="zh-TW" dirty="0" smtClean="0"/>
              <a:t>Dashed line :</a:t>
            </a:r>
          </a:p>
          <a:p>
            <a:r>
              <a:rPr lang="en-US" altLang="zh-TW" dirty="0" smtClean="0"/>
              <a:t>Scattered light from center</a:t>
            </a:r>
            <a:endParaRPr lang="zh-TW" altLang="en-US" dirty="0"/>
          </a:p>
        </p:txBody>
      </p:sp>
    </p:spTree>
    <p:extLst>
      <p:ext uri="{BB962C8B-B14F-4D97-AF65-F5344CB8AC3E}">
        <p14:creationId xmlns:p14="http://schemas.microsoft.com/office/powerpoint/2010/main" val="8502274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標題 1"/>
              <p:cNvSpPr>
                <a:spLocks noGrp="1"/>
              </p:cNvSpPr>
              <p:nvPr>
                <p:ph type="title"/>
              </p:nvPr>
            </p:nvSpPr>
            <p:spPr/>
            <p:txBody>
              <a:bodyPr>
                <a:normAutofit/>
              </a:bodyPr>
              <a:lstStyle/>
              <a:p>
                <a:r>
                  <a:rPr lang="en-US" altLang="zh-TW" dirty="0" smtClean="0"/>
                  <a:t>2.5.3 The </a:t>
                </a:r>
                <a14:m>
                  <m:oMath xmlns:m="http://schemas.openxmlformats.org/officeDocument/2006/math">
                    <m:sSub>
                      <m:sSubPr>
                        <m:ctrlPr>
                          <a:rPr lang="en-US" altLang="zh-TW" i="1">
                            <a:latin typeface="Cambria Math"/>
                          </a:rPr>
                        </m:ctrlPr>
                      </m:sSubPr>
                      <m:e>
                        <m:r>
                          <a:rPr lang="en-US" altLang="zh-TW" i="1">
                            <a:latin typeface="Cambria Math"/>
                          </a:rPr>
                          <m:t>𝑀</m:t>
                        </m:r>
                      </m:e>
                      <m:sub>
                        <m:r>
                          <m:rPr>
                            <m:nor/>
                          </m:rPr>
                          <a:rPr lang="en-US" altLang="zh-TW" dirty="0"/>
                          <m:t>‧</m:t>
                        </m:r>
                      </m:sub>
                    </m:sSub>
                  </m:oMath>
                </a14:m>
                <a:r>
                  <a:rPr lang="en-US" altLang="zh-TW" dirty="0" smtClean="0"/>
                  <a:t>–</a:t>
                </a:r>
                <a14:m>
                  <m:oMath xmlns:m="http://schemas.openxmlformats.org/officeDocument/2006/math">
                    <m:sSub>
                      <m:sSubPr>
                        <m:ctrlPr>
                          <a:rPr lang="en-US" altLang="zh-TW" i="1">
                            <a:latin typeface="Cambria Math"/>
                          </a:rPr>
                        </m:ctrlPr>
                      </m:sSubPr>
                      <m:e>
                        <m:r>
                          <a:rPr lang="en-US" altLang="zh-TW" b="0" i="1" smtClean="0">
                            <a:latin typeface="Cambria Math"/>
                          </a:rPr>
                          <m:t>𝑟</m:t>
                        </m:r>
                      </m:e>
                      <m:sub>
                        <m:r>
                          <a:rPr lang="en-US" altLang="zh-TW" b="0" i="1" smtClean="0">
                            <a:latin typeface="Cambria Math"/>
                          </a:rPr>
                          <m:t>𝑐𝑜𝑟𝑒</m:t>
                        </m:r>
                      </m:sub>
                    </m:sSub>
                  </m:oMath>
                </a14:m>
                <a:r>
                  <a:rPr lang="en-US" altLang="zh-TW" dirty="0"/>
                  <a:t> Relation</a:t>
                </a:r>
                <a:endParaRPr lang="zh-TW" altLang="en-US" dirty="0"/>
              </a:p>
            </p:txBody>
          </p:sp>
        </mc:Choice>
        <mc:Fallback xmlns="">
          <p:sp>
            <p:nvSpPr>
              <p:cNvPr id="2" name="標題 1"/>
              <p:cNvSpPr>
                <a:spLocks noGrp="1" noRot="1" noChangeAspect="1" noMove="1" noResize="1" noEditPoints="1" noAdjustHandles="1" noChangeArrowheads="1" noChangeShapeType="1" noTextEdit="1"/>
              </p:cNvSpPr>
              <p:nvPr>
                <p:ph type="title"/>
              </p:nvPr>
            </p:nvSpPr>
            <p:spPr>
              <a:blipFill rotWithShape="1">
                <a:blip r:embed="rId2"/>
                <a:stretch>
                  <a:fillRect l="-3740" b="-1276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lnSpcReduction="10000"/>
              </a:bodyPr>
              <a:lstStyle/>
              <a:p>
                <a:r>
                  <a:rPr lang="en-US" altLang="zh-TW" sz="2400" dirty="0" smtClean="0"/>
                  <a:t>In 1999 Roeland van der </a:t>
                </a:r>
                <a:r>
                  <a:rPr lang="en-US" altLang="zh-TW" sz="2400" dirty="0" err="1"/>
                  <a:t>Marel</a:t>
                </a:r>
                <a:r>
                  <a:rPr lang="en-US" altLang="zh-TW" sz="2400" dirty="0"/>
                  <a:t>, of the Space Telescope Science Institute studied how the properties of these core galaxies and their black holes correlate and found a relation between the mass of their galaxy cores and the masses of their black </a:t>
                </a:r>
                <a:r>
                  <a:rPr lang="en-US" altLang="zh-TW" sz="2400" dirty="0" smtClean="0"/>
                  <a:t>holes (</a:t>
                </a:r>
                <a14:m>
                  <m:oMath xmlns:m="http://schemas.openxmlformats.org/officeDocument/2006/math">
                    <m:sSub>
                      <m:sSubPr>
                        <m:ctrlPr>
                          <a:rPr lang="en-US" altLang="zh-TW" sz="2400" i="1">
                            <a:latin typeface="Cambria Math"/>
                          </a:rPr>
                        </m:ctrlPr>
                      </m:sSubPr>
                      <m:e>
                        <m:r>
                          <a:rPr lang="en-US" altLang="zh-TW" sz="2400" i="1">
                            <a:latin typeface="Cambria Math"/>
                          </a:rPr>
                          <m:t>𝑀</m:t>
                        </m:r>
                      </m:e>
                      <m:sub>
                        <m:r>
                          <m:rPr>
                            <m:nor/>
                          </m:rPr>
                          <a:rPr lang="en-US" altLang="zh-TW" sz="2400" dirty="0"/>
                          <m:t>‧</m:t>
                        </m:r>
                      </m:sub>
                    </m:sSub>
                    <m:r>
                      <a:rPr lang="en-US" altLang="zh-TW" sz="2400" i="1" dirty="0" smtClean="0">
                        <a:latin typeface="Cambria Math"/>
                        <a:ea typeface="Cambria Math"/>
                      </a:rPr>
                      <m:t>∝</m:t>
                    </m:r>
                    <m:sSup>
                      <m:sSupPr>
                        <m:ctrlPr>
                          <a:rPr lang="en-US" altLang="zh-TW" sz="2400" i="1" dirty="0" smtClean="0">
                            <a:latin typeface="Cambria Math"/>
                            <a:ea typeface="Cambria Math"/>
                          </a:rPr>
                        </m:ctrlPr>
                      </m:sSupPr>
                      <m:e>
                        <m:sSub>
                          <m:sSubPr>
                            <m:ctrlPr>
                              <a:rPr lang="en-US" altLang="zh-TW" sz="2400" i="1">
                                <a:latin typeface="Cambria Math"/>
                              </a:rPr>
                            </m:ctrlPr>
                          </m:sSubPr>
                          <m:e>
                            <m:r>
                              <a:rPr lang="en-US" altLang="zh-TW" sz="2400" i="1">
                                <a:latin typeface="Cambria Math"/>
                              </a:rPr>
                              <m:t>𝑀</m:t>
                            </m:r>
                          </m:e>
                          <m:sub>
                            <m:r>
                              <a:rPr lang="en-US" altLang="zh-TW" sz="2400" b="0" i="1" smtClean="0">
                                <a:latin typeface="Cambria Math"/>
                              </a:rPr>
                              <m:t>𝑐𝑜𝑟𝑒</m:t>
                            </m:r>
                          </m:sub>
                        </m:sSub>
                      </m:e>
                      <m:sup>
                        <m:f>
                          <m:fPr>
                            <m:ctrlPr>
                              <a:rPr lang="en-US" altLang="zh-TW" sz="2400" i="1" dirty="0" smtClean="0">
                                <a:latin typeface="Cambria Math"/>
                                <a:ea typeface="Cambria Math"/>
                              </a:rPr>
                            </m:ctrlPr>
                          </m:fPr>
                          <m:num>
                            <m:r>
                              <a:rPr lang="en-US" altLang="zh-TW" sz="2400" b="0" i="1" dirty="0" smtClean="0">
                                <a:latin typeface="Cambria Math"/>
                                <a:ea typeface="Cambria Math"/>
                              </a:rPr>
                              <m:t>1</m:t>
                            </m:r>
                          </m:num>
                          <m:den>
                            <m:r>
                              <a:rPr lang="en-US" altLang="zh-TW" sz="2400" b="0" i="1" dirty="0" smtClean="0">
                                <a:latin typeface="Cambria Math"/>
                                <a:ea typeface="Cambria Math"/>
                              </a:rPr>
                              <m:t>2</m:t>
                            </m:r>
                          </m:den>
                        </m:f>
                      </m:sup>
                    </m:sSup>
                  </m:oMath>
                </a14:m>
                <a:r>
                  <a:rPr lang="en-US" altLang="zh-TW" sz="2400" dirty="0" smtClean="0"/>
                  <a:t>)</a:t>
                </a:r>
              </a:p>
              <a:p>
                <a:r>
                  <a:rPr lang="en-US" altLang="zh-TW" sz="2400" dirty="0" smtClean="0"/>
                  <a:t>The </a:t>
                </a:r>
                <a:r>
                  <a:rPr lang="en-US" altLang="zh-TW" sz="2400" dirty="0"/>
                  <a:t>slope black hole mass–core radius </a:t>
                </a:r>
                <a:r>
                  <a:rPr lang="en-US" altLang="zh-TW" sz="2400" dirty="0" smtClean="0"/>
                  <a:t>relation </a:t>
                </a:r>
                <a:r>
                  <a:rPr lang="en-US" altLang="zh-TW" sz="2400" dirty="0"/>
                  <a:t>is that the overall fit gives a </a:t>
                </a:r>
                <a:r>
                  <a:rPr lang="en-US" altLang="zh-TW" sz="2400" dirty="0" smtClean="0"/>
                  <a:t>relation </a:t>
                </a:r>
              </a:p>
              <a:p>
                <a:pPr marL="82296" indent="0">
                  <a:buNone/>
                </a:pPr>
                <a14:m>
                  <m:oMathPara xmlns:m="http://schemas.openxmlformats.org/officeDocument/2006/math">
                    <m:oMathParaPr>
                      <m:jc m:val="centerGroup"/>
                    </m:oMathParaPr>
                    <m:oMath xmlns:m="http://schemas.openxmlformats.org/officeDocument/2006/math">
                      <m:r>
                        <a:rPr lang="en-US" altLang="zh-TW" sz="2400" b="0" i="1" smtClean="0">
                          <a:latin typeface="Cambria Math"/>
                        </a:rPr>
                        <m:t>𝑙𝑜𝑔</m:t>
                      </m:r>
                      <m:sSub>
                        <m:sSubPr>
                          <m:ctrlPr>
                            <a:rPr lang="en-US" altLang="zh-TW" sz="2400" b="0" i="1" smtClean="0">
                              <a:latin typeface="Cambria Math"/>
                            </a:rPr>
                          </m:ctrlPr>
                        </m:sSubPr>
                        <m:e>
                          <m:r>
                            <a:rPr lang="en-US" altLang="zh-TW" sz="2400" b="0" i="1" smtClean="0">
                              <a:latin typeface="Cambria Math"/>
                            </a:rPr>
                            <m:t>𝑟</m:t>
                          </m:r>
                        </m:e>
                        <m:sub>
                          <m:r>
                            <a:rPr lang="en-US" altLang="zh-TW" sz="2400" b="0" i="1" smtClean="0">
                              <a:latin typeface="Cambria Math"/>
                            </a:rPr>
                            <m:t>𝑐</m:t>
                          </m:r>
                        </m:sub>
                      </m:sSub>
                      <m:r>
                        <a:rPr lang="en-US" altLang="zh-TW" sz="2400" b="0" i="1" smtClean="0">
                          <a:latin typeface="Cambria Math"/>
                        </a:rPr>
                        <m:t>=0.52</m:t>
                      </m:r>
                      <m:r>
                        <a:rPr lang="en-US" altLang="zh-TW" sz="2400" b="0" i="1" smtClean="0">
                          <a:latin typeface="Cambria Math"/>
                        </a:rPr>
                        <m:t>𝑙𝑜𝑔</m:t>
                      </m:r>
                      <m:sSub>
                        <m:sSubPr>
                          <m:ctrlPr>
                            <a:rPr lang="en-US" altLang="zh-TW" sz="2400" i="1">
                              <a:latin typeface="Cambria Math"/>
                            </a:rPr>
                          </m:ctrlPr>
                        </m:sSubPr>
                        <m:e>
                          <m:r>
                            <a:rPr lang="en-US" altLang="zh-TW" sz="2400" i="1">
                              <a:latin typeface="Cambria Math"/>
                            </a:rPr>
                            <m:t>𝑀</m:t>
                          </m:r>
                        </m:e>
                        <m:sub>
                          <m:r>
                            <m:rPr>
                              <m:nor/>
                            </m:rPr>
                            <a:rPr lang="en-US" altLang="zh-TW" sz="2400" dirty="0"/>
                            <m:t>‧</m:t>
                          </m:r>
                        </m:sub>
                      </m:sSub>
                      <m:r>
                        <a:rPr lang="en-US" altLang="zh-TW" sz="2400" b="0" i="1" dirty="0" smtClean="0">
                          <a:latin typeface="Cambria Math"/>
                        </a:rPr>
                        <m:t>−2.06</m:t>
                      </m:r>
                    </m:oMath>
                  </m:oMathPara>
                </a14:m>
                <a:endParaRPr lang="en-US" altLang="zh-TW" sz="2400" dirty="0" smtClean="0"/>
              </a:p>
              <a:p>
                <a:r>
                  <a:rPr lang="en-US" altLang="zh-TW" sz="2400" dirty="0"/>
                  <a:t>with </a:t>
                </a:r>
                <a14:m>
                  <m:oMath xmlns:m="http://schemas.openxmlformats.org/officeDocument/2006/math">
                    <m:sSub>
                      <m:sSubPr>
                        <m:ctrlPr>
                          <a:rPr lang="en-US" altLang="zh-TW" sz="2400" i="1">
                            <a:latin typeface="Cambria Math"/>
                          </a:rPr>
                        </m:ctrlPr>
                      </m:sSubPr>
                      <m:e>
                        <m:r>
                          <a:rPr lang="en-US" altLang="zh-TW" sz="2400" i="1">
                            <a:latin typeface="Cambria Math"/>
                          </a:rPr>
                          <m:t>𝑟</m:t>
                        </m:r>
                      </m:e>
                      <m:sub>
                        <m:r>
                          <a:rPr lang="en-US" altLang="zh-TW" sz="2400" i="1">
                            <a:latin typeface="Cambria Math"/>
                          </a:rPr>
                          <m:t>𝑐</m:t>
                        </m:r>
                      </m:sub>
                    </m:sSub>
                  </m:oMath>
                </a14:m>
                <a:r>
                  <a:rPr lang="en-US" altLang="zh-TW" sz="2400" dirty="0"/>
                  <a:t> in parsecs and </a:t>
                </a:r>
                <a14:m>
                  <m:oMath xmlns:m="http://schemas.openxmlformats.org/officeDocument/2006/math">
                    <m:sSub>
                      <m:sSubPr>
                        <m:ctrlPr>
                          <a:rPr lang="en-US" altLang="zh-TW" sz="2400" i="1">
                            <a:latin typeface="Cambria Math"/>
                          </a:rPr>
                        </m:ctrlPr>
                      </m:sSubPr>
                      <m:e>
                        <m:r>
                          <a:rPr lang="en-US" altLang="zh-TW" sz="2400" i="1">
                            <a:latin typeface="Cambria Math"/>
                          </a:rPr>
                          <m:t>𝑀</m:t>
                        </m:r>
                      </m:e>
                      <m:sub>
                        <m:r>
                          <m:rPr>
                            <m:nor/>
                          </m:rPr>
                          <a:rPr lang="en-US" altLang="zh-TW" sz="2400" dirty="0"/>
                          <m:t>‧</m:t>
                        </m:r>
                      </m:sub>
                    </m:sSub>
                  </m:oMath>
                </a14:m>
                <a:r>
                  <a:rPr lang="en-US" altLang="zh-TW" sz="2400" dirty="0"/>
                  <a:t> in solar masses. This is close to the </a:t>
                </a:r>
                <a:r>
                  <a:rPr lang="en-US" altLang="zh-TW" sz="2400" dirty="0" smtClean="0"/>
                  <a:t>relation</a:t>
                </a:r>
              </a:p>
              <a:p>
                <a:pPr marL="82296" indent="0">
                  <a:buNone/>
                </a:pPr>
                <a14:m>
                  <m:oMathPara xmlns:m="http://schemas.openxmlformats.org/officeDocument/2006/math">
                    <m:oMathParaPr>
                      <m:jc m:val="centerGroup"/>
                    </m:oMathParaPr>
                    <m:oMath xmlns:m="http://schemas.openxmlformats.org/officeDocument/2006/math">
                      <m:sSub>
                        <m:sSubPr>
                          <m:ctrlPr>
                            <a:rPr lang="en-US" altLang="zh-TW" sz="2400" i="1">
                              <a:latin typeface="Cambria Math"/>
                            </a:rPr>
                          </m:ctrlPr>
                        </m:sSubPr>
                        <m:e>
                          <m:r>
                            <a:rPr lang="en-US" altLang="zh-TW" sz="2400" i="1">
                              <a:latin typeface="Cambria Math"/>
                            </a:rPr>
                            <m:t>𝑟</m:t>
                          </m:r>
                        </m:e>
                        <m:sub>
                          <m:r>
                            <a:rPr lang="en-US" altLang="zh-TW" sz="2400" i="1">
                              <a:latin typeface="Cambria Math"/>
                            </a:rPr>
                            <m:t>𝑐</m:t>
                          </m:r>
                        </m:sub>
                      </m:sSub>
                      <m:r>
                        <a:rPr lang="en-US" altLang="zh-TW" sz="2400" b="0" i="1" smtClean="0">
                          <a:latin typeface="Cambria Math"/>
                        </a:rPr>
                        <m:t>=422</m:t>
                      </m:r>
                      <m:r>
                        <a:rPr lang="en-US" altLang="zh-TW" sz="2400" b="0" i="1" smtClean="0">
                          <a:latin typeface="Cambria Math"/>
                        </a:rPr>
                        <m:t>𝑝𝑐</m:t>
                      </m:r>
                      <m:sSup>
                        <m:sSupPr>
                          <m:ctrlPr>
                            <a:rPr lang="en-US" altLang="zh-TW" sz="2400" b="0" i="1" smtClean="0">
                              <a:latin typeface="Cambria Math"/>
                            </a:rPr>
                          </m:ctrlPr>
                        </m:sSupPr>
                        <m:e>
                          <m:r>
                            <a:rPr lang="en-US" altLang="zh-TW" sz="2400" b="0" i="1" smtClean="0">
                              <a:latin typeface="Cambria Math"/>
                            </a:rPr>
                            <m:t>(</m:t>
                          </m:r>
                          <m:f>
                            <m:fPr>
                              <m:ctrlPr>
                                <a:rPr lang="en-US" altLang="zh-TW" sz="2400" b="0" i="1" smtClean="0">
                                  <a:latin typeface="Cambria Math"/>
                                </a:rPr>
                              </m:ctrlPr>
                            </m:fPr>
                            <m:num>
                              <m:sSub>
                                <m:sSubPr>
                                  <m:ctrlPr>
                                    <a:rPr lang="en-US" altLang="zh-TW" sz="2400" i="1">
                                      <a:latin typeface="Cambria Math"/>
                                    </a:rPr>
                                  </m:ctrlPr>
                                </m:sSubPr>
                                <m:e>
                                  <m:r>
                                    <a:rPr lang="en-US" altLang="zh-TW" sz="2400" i="1">
                                      <a:latin typeface="Cambria Math"/>
                                    </a:rPr>
                                    <m:t>𝑀</m:t>
                                  </m:r>
                                </m:e>
                                <m:sub>
                                  <m:r>
                                    <m:rPr>
                                      <m:nor/>
                                    </m:rPr>
                                    <a:rPr lang="en-US" altLang="zh-TW" sz="2400" dirty="0"/>
                                    <m:t>‧</m:t>
                                  </m:r>
                                </m:sub>
                              </m:sSub>
                            </m:num>
                            <m:den>
                              <m:sSup>
                                <m:sSupPr>
                                  <m:ctrlPr>
                                    <a:rPr lang="en-US" altLang="zh-TW" sz="2400" b="0" i="1" smtClean="0">
                                      <a:latin typeface="Cambria Math"/>
                                    </a:rPr>
                                  </m:ctrlPr>
                                </m:sSupPr>
                                <m:e>
                                  <m:r>
                                    <a:rPr lang="en-US" altLang="zh-TW" sz="2400" b="0" i="1" smtClean="0">
                                      <a:latin typeface="Cambria Math"/>
                                    </a:rPr>
                                    <m:t>10</m:t>
                                  </m:r>
                                </m:e>
                                <m:sup>
                                  <m:r>
                                    <a:rPr lang="en-US" altLang="zh-TW" sz="2400" b="0" i="1" smtClean="0">
                                      <a:latin typeface="Cambria Math"/>
                                    </a:rPr>
                                    <m:t>9</m:t>
                                  </m:r>
                                </m:sup>
                              </m:sSup>
                              <m:sSub>
                                <m:sSubPr>
                                  <m:ctrlPr>
                                    <a:rPr lang="en-US" altLang="zh-TW" sz="2400" i="1">
                                      <a:latin typeface="Cambria Math"/>
                                    </a:rPr>
                                  </m:ctrlPr>
                                </m:sSubPr>
                                <m:e>
                                  <m:r>
                                    <a:rPr lang="en-US" altLang="zh-TW" sz="2400" i="1">
                                      <a:latin typeface="Cambria Math"/>
                                    </a:rPr>
                                    <m:t>𝑀</m:t>
                                  </m:r>
                                </m:e>
                                <m:sub>
                                  <m:r>
                                    <a:rPr lang="en-US" altLang="zh-TW" sz="2400" i="1" smtClean="0">
                                      <a:latin typeface="Cambria Math"/>
                                      <a:ea typeface="Cambria Math"/>
                                    </a:rPr>
                                    <m:t>⨀</m:t>
                                  </m:r>
                                </m:sub>
                              </m:sSub>
                            </m:den>
                          </m:f>
                          <m:r>
                            <a:rPr lang="en-US" altLang="zh-TW" sz="2400" b="0" i="1" smtClean="0">
                              <a:latin typeface="Cambria Math"/>
                            </a:rPr>
                            <m:t>)</m:t>
                          </m:r>
                        </m:e>
                        <m:sup>
                          <m:f>
                            <m:fPr>
                              <m:ctrlPr>
                                <a:rPr lang="en-US" altLang="zh-TW" sz="2400" b="0" i="1" smtClean="0">
                                  <a:latin typeface="Cambria Math"/>
                                </a:rPr>
                              </m:ctrlPr>
                            </m:fPr>
                            <m:num>
                              <m:r>
                                <a:rPr lang="en-US" altLang="zh-TW" sz="2400" b="0" i="1" smtClean="0">
                                  <a:latin typeface="Cambria Math"/>
                                </a:rPr>
                                <m:t>1</m:t>
                              </m:r>
                            </m:num>
                            <m:den>
                              <m:r>
                                <a:rPr lang="en-US" altLang="zh-TW" sz="2400" b="0" i="1" smtClean="0">
                                  <a:latin typeface="Cambria Math"/>
                                </a:rPr>
                                <m:t>2</m:t>
                              </m:r>
                            </m:den>
                          </m:f>
                        </m:sup>
                      </m:sSup>
                    </m:oMath>
                  </m:oMathPara>
                </a14:m>
                <a:endParaRPr lang="zh-TW" altLang="en-US" sz="2400"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3"/>
                <a:stretch>
                  <a:fillRect t="-1779" r="-976"/>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7754090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1435608" y="404664"/>
                <a:ext cx="7498080" cy="5843736"/>
              </a:xfrm>
            </p:spPr>
            <p:txBody>
              <a:bodyPr/>
              <a:lstStyle/>
              <a:p>
                <a:r>
                  <a:rPr lang="en-US" altLang="zh-TW" dirty="0" smtClean="0"/>
                  <a:t>Implies </a:t>
                </a:r>
                <a:r>
                  <a:rPr lang="en-US" altLang="zh-TW" dirty="0"/>
                  <a:t>a core mass–black hole mass relation </a:t>
                </a:r>
                <a:r>
                  <a:rPr lang="en-US" altLang="zh-TW" dirty="0" smtClean="0"/>
                  <a:t>of</a:t>
                </a:r>
              </a:p>
              <a:p>
                <a:pPr marL="82296" indent="0">
                  <a:buNone/>
                </a:pPr>
                <a:r>
                  <a:rPr lang="en-US" altLang="zh-TW" dirty="0"/>
                  <a:t> </a:t>
                </a:r>
                <a14:m>
                  <m:oMath xmlns:m="http://schemas.openxmlformats.org/officeDocument/2006/math">
                    <m:sSub>
                      <m:sSubPr>
                        <m:ctrlPr>
                          <a:rPr lang="en-US" altLang="zh-TW" i="1">
                            <a:latin typeface="Cambria Math"/>
                          </a:rPr>
                        </m:ctrlPr>
                      </m:sSubPr>
                      <m:e>
                        <m:r>
                          <a:rPr lang="en-US" altLang="zh-TW" i="1">
                            <a:latin typeface="Cambria Math"/>
                          </a:rPr>
                          <m:t>𝑀</m:t>
                        </m:r>
                      </m:e>
                      <m:sub>
                        <m:r>
                          <a:rPr lang="en-US" altLang="zh-TW" b="0" i="1" smtClean="0">
                            <a:latin typeface="Cambria Math"/>
                          </a:rPr>
                          <m:t>𝑐𝑜𝑟𝑒</m:t>
                        </m:r>
                      </m:sub>
                    </m:sSub>
                    <m:r>
                      <a:rPr lang="en-US" altLang="zh-TW" i="1" dirty="0" smtClean="0">
                        <a:latin typeface="Cambria Math"/>
                        <a:ea typeface="Cambria Math"/>
                      </a:rPr>
                      <m:t>≈</m:t>
                    </m:r>
                    <m:r>
                      <a:rPr lang="en-US" altLang="zh-TW" b="0" i="1" dirty="0" smtClean="0">
                        <a:latin typeface="Cambria Math"/>
                        <a:ea typeface="Cambria Math"/>
                      </a:rPr>
                      <m:t>7</m:t>
                    </m:r>
                    <m:sSub>
                      <m:sSubPr>
                        <m:ctrlPr>
                          <a:rPr lang="en-US" altLang="zh-TW" i="1">
                            <a:latin typeface="Cambria Math"/>
                          </a:rPr>
                        </m:ctrlPr>
                      </m:sSubPr>
                      <m:e>
                        <m:r>
                          <a:rPr lang="en-US" altLang="zh-TW" i="1">
                            <a:latin typeface="Cambria Math"/>
                          </a:rPr>
                          <m:t>𝑀</m:t>
                        </m:r>
                      </m:e>
                      <m:sub>
                        <m:r>
                          <m:rPr>
                            <m:nor/>
                          </m:rPr>
                          <a:rPr lang="en-US" altLang="zh-TW" dirty="0"/>
                          <m:t>‧</m:t>
                        </m:r>
                      </m:sub>
                    </m:sSub>
                    <m:r>
                      <a:rPr lang="en-US" altLang="zh-TW" i="1" dirty="0" smtClean="0">
                        <a:latin typeface="Cambria Math"/>
                        <a:ea typeface="Cambria Math"/>
                      </a:rPr>
                      <m:t>≈</m:t>
                    </m:r>
                    <m:r>
                      <a:rPr lang="en-US" altLang="zh-TW" b="0" i="1" dirty="0" smtClean="0">
                        <a:latin typeface="Cambria Math"/>
                        <a:ea typeface="Cambria Math"/>
                      </a:rPr>
                      <m:t>0.009</m:t>
                    </m:r>
                    <m:sSub>
                      <m:sSubPr>
                        <m:ctrlPr>
                          <a:rPr lang="en-US" altLang="zh-TW" i="1">
                            <a:latin typeface="Cambria Math"/>
                          </a:rPr>
                        </m:ctrlPr>
                      </m:sSubPr>
                      <m:e>
                        <m:r>
                          <a:rPr lang="en-US" altLang="zh-TW" i="1">
                            <a:latin typeface="Cambria Math"/>
                          </a:rPr>
                          <m:t>𝑀</m:t>
                        </m:r>
                      </m:e>
                      <m:sub>
                        <m:r>
                          <m:rPr>
                            <m:nor/>
                          </m:rPr>
                          <a:rPr lang="en-US" altLang="zh-TW" b="0" i="0" smtClean="0">
                            <a:latin typeface="Cambria Math"/>
                          </a:rPr>
                          <m:t>bulge</m:t>
                        </m:r>
                      </m:sub>
                    </m:sSub>
                  </m:oMath>
                </a14:m>
                <a:endParaRPr lang="en-US" altLang="zh-TW" dirty="0" smtClean="0"/>
              </a:p>
              <a:p>
                <a:pPr marL="82296" indent="0">
                  <a:buNone/>
                </a:pPr>
                <a:r>
                  <a:rPr lang="en-US" altLang="zh-TW" dirty="0"/>
                  <a:t>So </a:t>
                </a:r>
                <a:r>
                  <a:rPr lang="en-US" altLang="zh-TW" dirty="0" smtClean="0"/>
                  <a:t>they are approximately </a:t>
                </a:r>
                <a:r>
                  <a:rPr lang="en-US" altLang="zh-TW" dirty="0"/>
                  <a:t>proportional to each other</a:t>
                </a:r>
                <a:endParaRPr lang="en-US" altLang="zh-TW" dirty="0" smtClean="0"/>
              </a:p>
              <a:p>
                <a:pPr marL="82296" indent="0">
                  <a:buNone/>
                </a:pPr>
                <a14:m>
                  <m:oMath xmlns:m="http://schemas.openxmlformats.org/officeDocument/2006/math">
                    <m:sSub>
                      <m:sSubPr>
                        <m:ctrlPr>
                          <a:rPr lang="en-US" altLang="zh-TW" i="1">
                            <a:latin typeface="Cambria Math"/>
                          </a:rPr>
                        </m:ctrlPr>
                      </m:sSubPr>
                      <m:e>
                        <m:r>
                          <a:rPr lang="en-US" altLang="zh-TW" i="1">
                            <a:latin typeface="Cambria Math"/>
                          </a:rPr>
                          <m:t>𝑀</m:t>
                        </m:r>
                      </m:e>
                      <m:sub>
                        <m:r>
                          <m:rPr>
                            <m:nor/>
                          </m:rPr>
                          <a:rPr lang="en-US" altLang="zh-TW" dirty="0"/>
                          <m:t>‧</m:t>
                        </m:r>
                      </m:sub>
                    </m:sSub>
                    <m:r>
                      <a:rPr lang="en-US" altLang="zh-TW" i="1" dirty="0">
                        <a:latin typeface="Cambria Math"/>
                        <a:ea typeface="Cambria Math"/>
                      </a:rPr>
                      <m:t>∝</m:t>
                    </m:r>
                  </m:oMath>
                </a14:m>
                <a:r>
                  <a:rPr lang="zh-TW" altLang="en-US" dirty="0" smtClean="0"/>
                  <a:t> </a:t>
                </a:r>
                <a14:m>
                  <m:oMath xmlns:m="http://schemas.openxmlformats.org/officeDocument/2006/math">
                    <m:sSub>
                      <m:sSubPr>
                        <m:ctrlPr>
                          <a:rPr lang="en-US" altLang="zh-TW" i="1">
                            <a:latin typeface="Cambria Math"/>
                          </a:rPr>
                        </m:ctrlPr>
                      </m:sSubPr>
                      <m:e>
                        <m:r>
                          <a:rPr lang="en-US" altLang="zh-TW" i="1">
                            <a:latin typeface="Cambria Math"/>
                          </a:rPr>
                          <m:t>𝑀</m:t>
                        </m:r>
                      </m:e>
                      <m:sub>
                        <m:r>
                          <a:rPr lang="en-US" altLang="zh-TW" i="1">
                            <a:latin typeface="Cambria Math"/>
                          </a:rPr>
                          <m:t>𝑐𝑜𝑟𝑒</m:t>
                        </m:r>
                      </m:sub>
                    </m:sSub>
                  </m:oMath>
                </a14:m>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1435608" y="404664"/>
                <a:ext cx="7498080" cy="5843736"/>
              </a:xfrm>
              <a:blipFill rotWithShape="1">
                <a:blip r:embed="rId2"/>
                <a:stretch>
                  <a:fillRect l="-976" t="-1356"/>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9634470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03648" y="4869160"/>
            <a:ext cx="7498080" cy="1595264"/>
          </a:xfrm>
        </p:spPr>
        <p:txBody>
          <a:bodyPr/>
          <a:lstStyle/>
          <a:p>
            <a:r>
              <a:rPr lang="en-US" altLang="zh-TW" dirty="0"/>
              <a:t>Data from the literature for core galaxies on the variation of core radius with black hole mass.</a:t>
            </a:r>
            <a:endParaRPr lang="zh-TW" alt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0"/>
            <a:ext cx="6115050" cy="478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9211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2.6 </a:t>
            </a:r>
            <a:r>
              <a:rPr lang="en-US" altLang="zh-TW" dirty="0" err="1"/>
              <a:t>Macroquasars</a:t>
            </a:r>
            <a:r>
              <a:rPr lang="en-US" altLang="zh-TW" dirty="0"/>
              <a:t> – A Summary and Synthesis</a:t>
            </a:r>
            <a:endParaRPr lang="zh-TW" altLang="en-US" dirty="0"/>
          </a:p>
        </p:txBody>
      </p:sp>
      <p:sp>
        <p:nvSpPr>
          <p:cNvPr id="3" name="內容版面配置區 2"/>
          <p:cNvSpPr>
            <a:spLocks noGrp="1"/>
          </p:cNvSpPr>
          <p:nvPr>
            <p:ph idx="1"/>
          </p:nvPr>
        </p:nvSpPr>
        <p:spPr/>
        <p:txBody>
          <a:bodyPr>
            <a:normAutofit/>
          </a:bodyPr>
          <a:lstStyle/>
          <a:p>
            <a:r>
              <a:rPr lang="en-US" altLang="zh-TW" sz="2400" dirty="0" smtClean="0"/>
              <a:t>Black </a:t>
            </a:r>
            <a:r>
              <a:rPr lang="en-US" altLang="zh-TW" sz="2400" dirty="0"/>
              <a:t>hole masses are the same for all galaxies with similar bulges is perhaps the most important result</a:t>
            </a:r>
            <a:r>
              <a:rPr lang="en-US" altLang="zh-TW" sz="2400" dirty="0" smtClean="0"/>
              <a:t>.</a:t>
            </a:r>
          </a:p>
          <a:p>
            <a:r>
              <a:rPr lang="en-US" altLang="zh-TW" sz="2400" dirty="0"/>
              <a:t>The fact that one galaxy of a given type can have a bright QSO in its center, while another will appear normal, must be largely statistical or perhaps environmental</a:t>
            </a:r>
            <a:r>
              <a:rPr lang="en-US" altLang="zh-TW" sz="2400" dirty="0" smtClean="0"/>
              <a:t>.</a:t>
            </a:r>
          </a:p>
          <a:p>
            <a:r>
              <a:rPr lang="en-US" altLang="zh-TW" sz="2400" dirty="0"/>
              <a:t>Some recent event that is probably independent of the central nuclei of both galaxies has triggered the activity in one and not the other</a:t>
            </a:r>
            <a:r>
              <a:rPr lang="en-US" altLang="zh-TW" sz="2400" dirty="0" smtClean="0"/>
              <a:t>.</a:t>
            </a:r>
          </a:p>
          <a:p>
            <a:r>
              <a:rPr lang="en-US" altLang="zh-TW" sz="2400" dirty="0"/>
              <a:t>The currently quiet galaxy may become active while the active one may become dormant.</a:t>
            </a:r>
            <a:endParaRPr lang="zh-TW" altLang="en-US" sz="2400" dirty="0"/>
          </a:p>
        </p:txBody>
      </p:sp>
    </p:spTree>
    <p:extLst>
      <p:ext uri="{BB962C8B-B14F-4D97-AF65-F5344CB8AC3E}">
        <p14:creationId xmlns:p14="http://schemas.microsoft.com/office/powerpoint/2010/main" val="31253051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35608" y="404664"/>
            <a:ext cx="7498080" cy="5843736"/>
          </a:xfrm>
        </p:spPr>
        <p:txBody>
          <a:bodyPr>
            <a:normAutofit lnSpcReduction="10000"/>
          </a:bodyPr>
          <a:lstStyle/>
          <a:p>
            <a:r>
              <a:rPr lang="en-US" altLang="zh-TW" sz="2400" dirty="0"/>
              <a:t>A second important conclusion comes from the comparison of host galaxies of the brightest QSOs and the optically similar, but fainter, Type 1 </a:t>
            </a:r>
            <a:r>
              <a:rPr lang="en-US" altLang="zh-TW" sz="2400" dirty="0" err="1"/>
              <a:t>Seyfert</a:t>
            </a:r>
            <a:r>
              <a:rPr lang="en-US" altLang="zh-TW" sz="2400" dirty="0"/>
              <a:t> nuclei</a:t>
            </a:r>
            <a:r>
              <a:rPr lang="en-US" altLang="zh-TW" sz="2400" dirty="0" smtClean="0"/>
              <a:t>.</a:t>
            </a:r>
          </a:p>
          <a:p>
            <a:r>
              <a:rPr lang="en-US" altLang="zh-TW" sz="2400" dirty="0"/>
              <a:t>The brightest QSOs occur in galaxies with the largest spheroidal bulges, while </a:t>
            </a:r>
            <a:r>
              <a:rPr lang="en-US" altLang="zh-TW" sz="2400" dirty="0" err="1"/>
              <a:t>Seyferts</a:t>
            </a:r>
            <a:r>
              <a:rPr lang="en-US" altLang="zh-TW" sz="2400" dirty="0"/>
              <a:t> occur in galaxies (spirals) with smaller bulges</a:t>
            </a:r>
            <a:r>
              <a:rPr lang="en-US" altLang="zh-TW" sz="2400" dirty="0" smtClean="0"/>
              <a:t>.</a:t>
            </a:r>
          </a:p>
          <a:p>
            <a:r>
              <a:rPr lang="en-US" altLang="zh-TW" sz="2400" dirty="0"/>
              <a:t>The brightest QSOs occur in galaxies with the largest spheroidal bulges, while </a:t>
            </a:r>
            <a:r>
              <a:rPr lang="en-US" altLang="zh-TW" sz="2400" dirty="0" err="1"/>
              <a:t>Seyferts</a:t>
            </a:r>
            <a:r>
              <a:rPr lang="en-US" altLang="zh-TW" sz="2400" dirty="0"/>
              <a:t> occur in galaxies (spirals) with smaller bulges</a:t>
            </a:r>
            <a:r>
              <a:rPr lang="en-US" altLang="zh-TW" sz="2400" dirty="0" smtClean="0"/>
              <a:t>.</a:t>
            </a:r>
          </a:p>
          <a:p>
            <a:r>
              <a:rPr lang="en-US" altLang="zh-TW" sz="2400" dirty="0"/>
              <a:t>Their large difference in </a:t>
            </a:r>
            <a:r>
              <a:rPr lang="en-US" altLang="zh-TW" sz="2400" dirty="0" smtClean="0"/>
              <a:t>luminosity is by their </a:t>
            </a:r>
            <a:r>
              <a:rPr lang="en-US" altLang="zh-TW" sz="2400" dirty="0"/>
              <a:t>fueling </a:t>
            </a:r>
            <a:r>
              <a:rPr lang="en-US" altLang="zh-TW" sz="2400" dirty="0" smtClean="0"/>
              <a:t>rate(mass) and </a:t>
            </a:r>
            <a:r>
              <a:rPr lang="en-US" altLang="zh-TW" sz="2400" dirty="0"/>
              <a:t>their difference in black hole mass: more massive black holes simply are larger engines and can produce more power</a:t>
            </a:r>
            <a:r>
              <a:rPr lang="en-US" altLang="zh-TW" sz="2400" dirty="0" smtClean="0"/>
              <a:t>.</a:t>
            </a:r>
          </a:p>
          <a:p>
            <a:r>
              <a:rPr lang="en-US" altLang="zh-TW" sz="2400" dirty="0" smtClean="0"/>
              <a:t>Their </a:t>
            </a:r>
            <a:r>
              <a:rPr lang="en-US" altLang="zh-TW" sz="2400" dirty="0"/>
              <a:t>luminosities are within a factor of 10 of the </a:t>
            </a:r>
            <a:r>
              <a:rPr lang="en-US" altLang="zh-TW" sz="2400" dirty="0" err="1"/>
              <a:t>Eddington</a:t>
            </a:r>
            <a:r>
              <a:rPr lang="en-US" altLang="zh-TW" sz="2400" dirty="0"/>
              <a:t> maximum limit  for their black holes</a:t>
            </a:r>
            <a:endParaRPr lang="en-US" altLang="zh-TW" sz="2400" dirty="0" smtClean="0"/>
          </a:p>
        </p:txBody>
      </p:sp>
    </p:spTree>
    <p:extLst>
      <p:ext uri="{BB962C8B-B14F-4D97-AF65-F5344CB8AC3E}">
        <p14:creationId xmlns:p14="http://schemas.microsoft.com/office/powerpoint/2010/main" val="14607377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35608" y="332656"/>
            <a:ext cx="7498080" cy="5915744"/>
          </a:xfrm>
        </p:spPr>
        <p:txBody>
          <a:bodyPr>
            <a:normAutofit fontScale="92500" lnSpcReduction="20000"/>
          </a:bodyPr>
          <a:lstStyle/>
          <a:p>
            <a:r>
              <a:rPr lang="en-US" altLang="zh-TW" sz="2400" dirty="0"/>
              <a:t>The third important conclusion comes from a study of the host galaxies of </a:t>
            </a:r>
            <a:r>
              <a:rPr lang="en-US" altLang="zh-TW" sz="2400" dirty="0" smtClean="0"/>
              <a:t>radio-loud </a:t>
            </a:r>
            <a:r>
              <a:rPr lang="en-US" altLang="zh-TW" sz="2400" dirty="0"/>
              <a:t>and radio-quiet </a:t>
            </a:r>
            <a:r>
              <a:rPr lang="en-US" altLang="zh-TW" sz="2400" dirty="0" smtClean="0"/>
              <a:t>QSOs.</a:t>
            </a:r>
          </a:p>
          <a:p>
            <a:r>
              <a:rPr lang="en-US" altLang="zh-TW" sz="2400" dirty="0"/>
              <a:t>They found that the brightest QSRs and QSOs both occur exclusively in giant elliptical galaxies </a:t>
            </a:r>
            <a:r>
              <a:rPr lang="en-US" altLang="zh-TW" sz="2400" dirty="0" smtClean="0"/>
              <a:t>.</a:t>
            </a:r>
          </a:p>
          <a:p>
            <a:r>
              <a:rPr lang="en-US" altLang="zh-TW" sz="2400" dirty="0"/>
              <a:t>A bright QSR and a bright QSO must, </a:t>
            </a:r>
            <a:r>
              <a:rPr lang="en-US" altLang="zh-TW" sz="2400" dirty="0" smtClean="0"/>
              <a:t>have </a:t>
            </a:r>
            <a:r>
              <a:rPr lang="en-US" altLang="zh-TW" sz="2400" dirty="0"/>
              <a:t>similar black hole masses, </a:t>
            </a:r>
            <a:r>
              <a:rPr lang="en-US" altLang="zh-TW" sz="2400" dirty="0" smtClean="0"/>
              <a:t>host </a:t>
            </a:r>
            <a:r>
              <a:rPr lang="en-US" altLang="zh-TW" sz="2400" dirty="0"/>
              <a:t>galaxies, and </a:t>
            </a:r>
            <a:r>
              <a:rPr lang="en-US" altLang="zh-TW" sz="2400" dirty="0" smtClean="0"/>
              <a:t>fueling </a:t>
            </a:r>
            <a:r>
              <a:rPr lang="en-US" altLang="zh-TW" sz="2400" dirty="0"/>
              <a:t>rates</a:t>
            </a:r>
            <a:r>
              <a:rPr lang="en-US" altLang="zh-TW" sz="2400" dirty="0" smtClean="0"/>
              <a:t>.</a:t>
            </a:r>
          </a:p>
          <a:p>
            <a:r>
              <a:rPr lang="en-US" altLang="zh-TW" sz="2400" dirty="0" smtClean="0"/>
              <a:t>They </a:t>
            </a:r>
            <a:r>
              <a:rPr lang="en-US" altLang="zh-TW" sz="2400" dirty="0"/>
              <a:t>differ in their ability to produce a powerful, extended radio jet by a factor of 10,000</a:t>
            </a:r>
            <a:r>
              <a:rPr lang="en-US" altLang="zh-TW" sz="2400" dirty="0" smtClean="0"/>
              <a:t>!</a:t>
            </a:r>
          </a:p>
          <a:p>
            <a:r>
              <a:rPr lang="en-US" altLang="zh-TW" sz="2400" dirty="0" smtClean="0"/>
              <a:t>A </a:t>
            </a:r>
            <a:r>
              <a:rPr lang="en-US" altLang="zh-TW" sz="2400" dirty="0"/>
              <a:t>difference cannot be due to beaming, because even an </a:t>
            </a:r>
            <a:r>
              <a:rPr lang="en-US" altLang="zh-TW" sz="2400" dirty="0" err="1"/>
              <a:t>unbeamed</a:t>
            </a:r>
            <a:r>
              <a:rPr lang="en-US" altLang="zh-TW" sz="2400" dirty="0"/>
              <a:t> jet would produce a strong extended radio </a:t>
            </a:r>
            <a:r>
              <a:rPr lang="en-US" altLang="zh-TW" sz="2400" dirty="0" smtClean="0"/>
              <a:t>source.</a:t>
            </a:r>
          </a:p>
          <a:p>
            <a:r>
              <a:rPr lang="en-US" altLang="zh-TW" sz="2400" dirty="0"/>
              <a:t>Such a difference cannot be due to beaming, because even an </a:t>
            </a:r>
            <a:r>
              <a:rPr lang="en-US" altLang="zh-TW" sz="2400" dirty="0" err="1"/>
              <a:t>unbeamed</a:t>
            </a:r>
            <a:r>
              <a:rPr lang="en-US" altLang="zh-TW" sz="2400" dirty="0"/>
              <a:t> jet would produce a strong extended radio source.</a:t>
            </a:r>
          </a:p>
          <a:p>
            <a:endParaRPr lang="en-US" altLang="zh-TW" sz="2400" dirty="0"/>
          </a:p>
          <a:p>
            <a:r>
              <a:rPr lang="en-US" altLang="zh-TW" sz="2400" dirty="0"/>
              <a:t>Clearly, there must be another property of the central black hole system that determines whether or not a jet can be produced and yet does not affect the black hole’s ability to produce optical emission.</a:t>
            </a:r>
          </a:p>
          <a:p>
            <a:endParaRPr lang="en-US" altLang="zh-TW" sz="2400" dirty="0"/>
          </a:p>
        </p:txBody>
      </p:sp>
    </p:spTree>
    <p:extLst>
      <p:ext uri="{BB962C8B-B14F-4D97-AF65-F5344CB8AC3E}">
        <p14:creationId xmlns:p14="http://schemas.microsoft.com/office/powerpoint/2010/main" val="31980583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1435608" y="404664"/>
                <a:ext cx="7498080" cy="5843736"/>
              </a:xfrm>
            </p:spPr>
            <p:txBody>
              <a:bodyPr>
                <a:normAutofit/>
              </a:bodyPr>
              <a:lstStyle/>
              <a:p>
                <a:r>
                  <a:rPr lang="en-US" altLang="zh-TW" sz="2400" dirty="0" smtClean="0"/>
                  <a:t>While it is clear that a third parameter is needed to control the jet power, it still is the case that </a:t>
                </a:r>
                <a:r>
                  <a:rPr lang="en-US" altLang="zh-TW" sz="2400" dirty="0">
                    <a:solidFill>
                      <a:srgbClr val="FF0000"/>
                    </a:solidFill>
                  </a:rPr>
                  <a:t>fueling rate </a:t>
                </a:r>
                <a:r>
                  <a:rPr lang="en-US" altLang="zh-TW" sz="2400" dirty="0"/>
                  <a:t>and </a:t>
                </a:r>
                <a:r>
                  <a:rPr lang="en-US" altLang="zh-TW" sz="2400" dirty="0">
                    <a:solidFill>
                      <a:srgbClr val="FF0000"/>
                    </a:solidFill>
                  </a:rPr>
                  <a:t>black hole mass </a:t>
                </a:r>
                <a:r>
                  <a:rPr lang="en-US" altLang="zh-TW" sz="2400" dirty="0"/>
                  <a:t>play an important part</a:t>
                </a:r>
                <a:r>
                  <a:rPr lang="en-US" altLang="zh-TW" sz="2400" dirty="0" smtClean="0"/>
                  <a:t>.</a:t>
                </a:r>
              </a:p>
              <a:p>
                <a:r>
                  <a:rPr lang="en-US" altLang="zh-TW" sz="2400" dirty="0"/>
                  <a:t>The most rapidly-fueled objects (QSRs) have the most powerful FR II jets</a:t>
                </a:r>
                <a:r>
                  <a:rPr lang="en-US" altLang="zh-TW" sz="2400" dirty="0" smtClean="0"/>
                  <a:t>.</a:t>
                </a:r>
              </a:p>
              <a:p>
                <a14:m>
                  <m:oMath xmlns:m="http://schemas.openxmlformats.org/officeDocument/2006/math">
                    <m:sSub>
                      <m:sSubPr>
                        <m:ctrlPr>
                          <a:rPr lang="en-US" altLang="zh-TW" sz="2400" i="1" smtClean="0">
                            <a:latin typeface="Cambria Math"/>
                          </a:rPr>
                        </m:ctrlPr>
                      </m:sSubPr>
                      <m:e>
                        <m:r>
                          <a:rPr lang="en-US" altLang="zh-TW" sz="2400" b="0" i="1" smtClean="0">
                            <a:latin typeface="Cambria Math"/>
                          </a:rPr>
                          <m:t>𝐿</m:t>
                        </m:r>
                      </m:e>
                      <m:sub>
                        <m:r>
                          <a:rPr lang="en-US" altLang="zh-TW" sz="2400" b="0" i="1" smtClean="0">
                            <a:latin typeface="Cambria Math"/>
                          </a:rPr>
                          <m:t>𝑗𝑒𝑡</m:t>
                        </m:r>
                      </m:sub>
                    </m:sSub>
                    <m:r>
                      <a:rPr lang="en-US" altLang="zh-TW" sz="2400" b="0" i="1" smtClean="0">
                        <a:latin typeface="Cambria Math"/>
                      </a:rPr>
                      <m:t> </m:t>
                    </m:r>
                    <m:r>
                      <a:rPr lang="en-US" altLang="zh-TW" sz="2400" b="0" i="1" smtClean="0">
                        <a:latin typeface="Cambria Math"/>
                        <a:ea typeface="Cambria Math"/>
                      </a:rPr>
                      <m:t>∝</m:t>
                    </m:r>
                    <m:sSub>
                      <m:sSubPr>
                        <m:ctrlPr>
                          <a:rPr lang="en-US" altLang="zh-TW" sz="2400" i="1">
                            <a:latin typeface="Cambria Math"/>
                          </a:rPr>
                        </m:ctrlPr>
                      </m:sSubPr>
                      <m:e>
                        <m:r>
                          <a:rPr lang="en-US" altLang="zh-TW" sz="2400" i="1">
                            <a:latin typeface="Cambria Math"/>
                          </a:rPr>
                          <m:t>𝑀</m:t>
                        </m:r>
                      </m:e>
                      <m:sub>
                        <m:r>
                          <m:rPr>
                            <m:nor/>
                          </m:rPr>
                          <a:rPr lang="en-US" altLang="zh-TW" sz="2400" dirty="0"/>
                          <m:t>‧</m:t>
                        </m:r>
                      </m:sub>
                    </m:sSub>
                  </m:oMath>
                </a14:m>
                <a:endParaRPr lang="en-US" altLang="zh-TW" sz="2400" dirty="0" smtClean="0"/>
              </a:p>
              <a:p>
                <a:r>
                  <a:rPr lang="en-US" altLang="zh-TW" sz="2400" dirty="0" smtClean="0"/>
                  <a:t>More </a:t>
                </a:r>
                <a:r>
                  <a:rPr lang="en-US" altLang="zh-TW" sz="2400" dirty="0"/>
                  <a:t>massive black holes are more efficient at </a:t>
                </a:r>
                <a:r>
                  <a:rPr lang="en-US" altLang="zh-TW" sz="2400" dirty="0" smtClean="0"/>
                  <a:t>producing </a:t>
                </a:r>
                <a:r>
                  <a:rPr lang="en-US" altLang="zh-TW" sz="2400" dirty="0"/>
                  <a:t>strong radio jets</a:t>
                </a:r>
                <a:r>
                  <a:rPr lang="en-US" altLang="zh-TW" sz="2400" dirty="0" smtClean="0"/>
                  <a:t>.</a:t>
                </a:r>
              </a:p>
              <a:p>
                <a:r>
                  <a:rPr lang="en-US" altLang="zh-TW" sz="2400" dirty="0" smtClean="0"/>
                  <a:t>More </a:t>
                </a:r>
                <a:r>
                  <a:rPr lang="en-US" altLang="zh-TW" sz="2400" dirty="0"/>
                  <a:t>massive black holes are more efficient at producing strong radio jets. This is undoubtedly related to why radio galaxies and QSRs occur exclusively in elliptical galaxies with very massive black holes.</a:t>
                </a:r>
                <a:endParaRPr lang="en-US" altLang="zh-TW" sz="2400" dirty="0" smtClean="0"/>
              </a:p>
              <a:p>
                <a:endParaRPr lang="zh-TW" altLang="en-US" sz="2400"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1435608" y="404664"/>
                <a:ext cx="7498080" cy="5843736"/>
              </a:xfrm>
              <a:blipFill rotWithShape="1">
                <a:blip r:embed="rId3"/>
                <a:stretch>
                  <a:fillRect t="-834" r="-65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118818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35608" y="260648"/>
            <a:ext cx="7498080" cy="5987752"/>
          </a:xfrm>
        </p:spPr>
        <p:txBody>
          <a:bodyPr>
            <a:normAutofit fontScale="92500"/>
          </a:bodyPr>
          <a:lstStyle/>
          <a:p>
            <a:r>
              <a:rPr lang="en-US" altLang="zh-TW" sz="2400" dirty="0"/>
              <a:t>Dunlop and </a:t>
            </a:r>
            <a:r>
              <a:rPr lang="en-US" altLang="zh-TW" sz="2400" dirty="0" err="1"/>
              <a:t>McLure’s</a:t>
            </a:r>
            <a:r>
              <a:rPr lang="en-US" altLang="zh-TW" sz="2400" dirty="0"/>
              <a:t> work nevertheless supports unification of QSRs and FR II radio galaxies by orientation. Their host galaxies and their radio jets appear to be very similar.  </a:t>
            </a:r>
          </a:p>
          <a:p>
            <a:r>
              <a:rPr lang="en-US" altLang="zh-TW" sz="2400" dirty="0"/>
              <a:t>And in some cases, FR II radio galaxies are found to have a hidden broad line quasar in reflected polarized light.</a:t>
            </a:r>
          </a:p>
          <a:p>
            <a:r>
              <a:rPr lang="en-US" altLang="zh-TW" sz="2400" dirty="0" smtClean="0"/>
              <a:t>FR </a:t>
            </a:r>
            <a:r>
              <a:rPr lang="en-US" altLang="zh-TW" sz="2400" dirty="0"/>
              <a:t>II radio galaxies, therefore, are probably QSRs whose accreting black hole is hidden by a dusty torus. </a:t>
            </a:r>
            <a:endParaRPr lang="en-US" altLang="zh-TW" sz="2400" dirty="0" smtClean="0"/>
          </a:p>
          <a:p>
            <a:r>
              <a:rPr lang="en-US" altLang="zh-TW" sz="2400" dirty="0"/>
              <a:t>Two different approaches are shown in Fig. </a:t>
            </a:r>
            <a:r>
              <a:rPr lang="en-US" altLang="zh-TW" sz="2400" dirty="0" smtClean="0"/>
              <a:t>2.20</a:t>
            </a:r>
          </a:p>
          <a:p>
            <a:r>
              <a:rPr lang="en-US" altLang="zh-TW" sz="2400" dirty="0"/>
              <a:t>A supermassive black hole lies at the center of the source, with an accretion disk surrounding it that produces the big blue bump and perhaps the broad line clouds as well.</a:t>
            </a:r>
          </a:p>
          <a:p>
            <a:r>
              <a:rPr lang="en-US" altLang="zh-TW" sz="2400" dirty="0" smtClean="0"/>
              <a:t>An </a:t>
            </a:r>
            <a:r>
              <a:rPr lang="en-US" altLang="zh-TW" sz="2400" dirty="0"/>
              <a:t>obscuring dusty torus surrounds this central source, with the narrow line region and jet lying roughly along the torus’ rotation axis.</a:t>
            </a:r>
          </a:p>
          <a:p>
            <a:r>
              <a:rPr lang="en-US" altLang="zh-TW" sz="2400" dirty="0" err="1" smtClean="0"/>
              <a:t>Seyferts</a:t>
            </a:r>
            <a:r>
              <a:rPr lang="en-US" altLang="zh-TW" sz="2400" dirty="0" smtClean="0"/>
              <a:t> </a:t>
            </a:r>
            <a:r>
              <a:rPr lang="en-US" altLang="zh-TW" sz="2400" dirty="0"/>
              <a:t>and QSOs can be unified similarly, but without a powerful jet in the picture.</a:t>
            </a:r>
            <a:endParaRPr lang="en-US" altLang="zh-TW" sz="2400" dirty="0" smtClean="0"/>
          </a:p>
          <a:p>
            <a:endParaRPr lang="zh-TW" altLang="en-US" sz="2400" dirty="0"/>
          </a:p>
        </p:txBody>
      </p:sp>
    </p:spTree>
    <p:extLst>
      <p:ext uri="{BB962C8B-B14F-4D97-AF65-F5344CB8AC3E}">
        <p14:creationId xmlns:p14="http://schemas.microsoft.com/office/powerpoint/2010/main" val="7923821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1435608" y="476672"/>
                <a:ext cx="7498080" cy="5771728"/>
              </a:xfrm>
            </p:spPr>
            <p:txBody>
              <a:bodyPr>
                <a:normAutofit fontScale="77500" lnSpcReduction="20000"/>
              </a:bodyPr>
              <a:lstStyle/>
              <a:p>
                <a:r>
                  <a:rPr lang="en-US" altLang="zh-TW" sz="2400" dirty="0" smtClean="0"/>
                  <a:t>This is essentially the </a:t>
                </a:r>
                <a:r>
                  <a:rPr lang="en-US" altLang="zh-TW" sz="2400" dirty="0" err="1"/>
                  <a:t>Antonucci</a:t>
                </a:r>
                <a:r>
                  <a:rPr lang="en-US" altLang="zh-TW" sz="2400" dirty="0"/>
                  <a:t> and Miller picture extended to radio-loud sources as well.</a:t>
                </a:r>
              </a:p>
              <a:p>
                <a:r>
                  <a:rPr lang="en-US" altLang="zh-TW" sz="2400" dirty="0" smtClean="0"/>
                  <a:t>The </a:t>
                </a:r>
                <a:r>
                  <a:rPr lang="en-US" altLang="zh-TW" sz="2400" dirty="0"/>
                  <a:t>second approach (right panel in Fig. 2.20), by Todd </a:t>
                </a:r>
                <a:r>
                  <a:rPr lang="en-US" altLang="zh-TW" sz="2400" dirty="0" err="1"/>
                  <a:t>Boroson</a:t>
                </a:r>
                <a:r>
                  <a:rPr lang="en-US" altLang="zh-TW" sz="2400" dirty="0"/>
                  <a:t> of </a:t>
                </a:r>
                <a:r>
                  <a:rPr lang="en-US" altLang="zh-TW" sz="2400" dirty="0" smtClean="0"/>
                  <a:t>NOAO, </a:t>
                </a:r>
                <a:r>
                  <a:rPr lang="en-US" altLang="zh-TW" sz="2400" dirty="0"/>
                  <a:t>is based mainly on observations and their straightforward analysis and classifies objects on the basis of their black hole mass, accretion rate (inferred from the object luminosity), and “</a:t>
                </a:r>
                <a:r>
                  <a:rPr lang="en-US" altLang="zh-TW" sz="2400" dirty="0" err="1"/>
                  <a:t>Eddington</a:t>
                </a:r>
                <a:r>
                  <a:rPr lang="en-US" altLang="zh-TW" sz="2400" dirty="0"/>
                  <a:t> ratio” (from luminosity and mass</a:t>
                </a:r>
                <a:r>
                  <a:rPr lang="en-US" altLang="zh-TW" sz="2400" dirty="0" smtClean="0"/>
                  <a:t>)</a:t>
                </a:r>
              </a:p>
              <a:p>
                <a:pPr marL="82296" indent="0">
                  <a:buNone/>
                </a:pPr>
                <a14:m>
                  <m:oMathPara xmlns:m="http://schemas.openxmlformats.org/officeDocument/2006/math">
                    <m:oMathParaPr>
                      <m:jc m:val="centerGroup"/>
                    </m:oMathParaPr>
                    <m:oMath xmlns:m="http://schemas.openxmlformats.org/officeDocument/2006/math">
                      <m:sSub>
                        <m:sSubPr>
                          <m:ctrlPr>
                            <a:rPr lang="en-US" altLang="zh-TW" i="1" smtClean="0">
                              <a:latin typeface="Cambria Math"/>
                            </a:rPr>
                          </m:ctrlPr>
                        </m:sSubPr>
                        <m:e>
                          <m:r>
                            <a:rPr lang="en-US" altLang="zh-TW" b="0" i="1" smtClean="0">
                              <a:latin typeface="Cambria Math"/>
                            </a:rPr>
                            <m:t>𝑙</m:t>
                          </m:r>
                        </m:e>
                        <m:sub>
                          <m:r>
                            <a:rPr lang="en-US" altLang="zh-TW" b="0" i="1" smtClean="0">
                              <a:latin typeface="Cambria Math"/>
                            </a:rPr>
                            <m:t>𝑟𝑎𝑑</m:t>
                          </m:r>
                        </m:sub>
                      </m:sSub>
                      <m:r>
                        <a:rPr lang="en-US" altLang="zh-TW" b="0" i="1" smtClean="0">
                          <a:latin typeface="Cambria Math"/>
                        </a:rPr>
                        <m:t>=</m:t>
                      </m:r>
                      <m:f>
                        <m:fPr>
                          <m:ctrlPr>
                            <a:rPr lang="en-US" altLang="zh-TW" b="0" i="1" smtClean="0">
                              <a:latin typeface="Cambria Math"/>
                            </a:rPr>
                          </m:ctrlPr>
                        </m:fPr>
                        <m:num>
                          <m:sSub>
                            <m:sSubPr>
                              <m:ctrlPr>
                                <a:rPr lang="en-US" altLang="zh-TW" b="0" i="1" smtClean="0">
                                  <a:latin typeface="Cambria Math"/>
                                </a:rPr>
                              </m:ctrlPr>
                            </m:sSubPr>
                            <m:e>
                              <m:r>
                                <a:rPr lang="en-US" altLang="zh-TW" b="0" i="1" smtClean="0">
                                  <a:latin typeface="Cambria Math"/>
                                </a:rPr>
                                <m:t>𝐿</m:t>
                              </m:r>
                            </m:e>
                            <m:sub>
                              <m:r>
                                <a:rPr lang="en-US" altLang="zh-TW" b="0" i="1" smtClean="0">
                                  <a:latin typeface="Cambria Math"/>
                                </a:rPr>
                                <m:t>𝑟𝑎𝑑</m:t>
                              </m:r>
                            </m:sub>
                          </m:sSub>
                        </m:num>
                        <m:den>
                          <m:sSub>
                            <m:sSubPr>
                              <m:ctrlPr>
                                <a:rPr lang="en-US" altLang="zh-TW" b="0" i="1" smtClean="0">
                                  <a:latin typeface="Cambria Math"/>
                                </a:rPr>
                              </m:ctrlPr>
                            </m:sSubPr>
                            <m:e>
                              <m:r>
                                <a:rPr lang="en-US" altLang="zh-TW" b="0" i="1" smtClean="0">
                                  <a:latin typeface="Cambria Math"/>
                                </a:rPr>
                                <m:t>𝐿</m:t>
                              </m:r>
                            </m:e>
                            <m:sub>
                              <m:r>
                                <a:rPr lang="en-US" altLang="zh-TW" b="0" i="1" smtClean="0">
                                  <a:latin typeface="Cambria Math"/>
                                </a:rPr>
                                <m:t>𝐸𝑑𝑑</m:t>
                              </m:r>
                            </m:sub>
                          </m:sSub>
                        </m:den>
                      </m:f>
                    </m:oMath>
                  </m:oMathPara>
                </a14:m>
                <a:endParaRPr lang="en-US" altLang="zh-TW" dirty="0" smtClean="0"/>
              </a:p>
              <a:p>
                <a:r>
                  <a:rPr lang="en-US" altLang="zh-TW" dirty="0"/>
                  <a:t>The figure shows that, while RLQs tend to have larger black hole mass than RQQs, they both tend to have similar absolute accretion </a:t>
                </a:r>
                <a:r>
                  <a:rPr lang="en-US" altLang="zh-TW" dirty="0" smtClean="0"/>
                  <a:t>rates, </a:t>
                </a:r>
                <a:r>
                  <a:rPr lang="en-US" altLang="zh-TW" dirty="0"/>
                  <a:t>suggesting that </a:t>
                </a:r>
                <a:r>
                  <a:rPr lang="en-US" altLang="zh-TW" dirty="0" smtClean="0"/>
                  <a:t>radio-loud </a:t>
                </a:r>
                <a:r>
                  <a:rPr lang="en-US" altLang="zh-TW" dirty="0"/>
                  <a:t>objects accrete at normalized rates </a:t>
                </a:r>
                <a:r>
                  <a:rPr lang="en-US" altLang="zh-TW" dirty="0" smtClean="0"/>
                  <a:t>somewhat </a:t>
                </a:r>
                <a:r>
                  <a:rPr lang="en-US" altLang="zh-TW" dirty="0"/>
                  <a:t>below the </a:t>
                </a:r>
                <a:r>
                  <a:rPr lang="en-US" altLang="zh-TW" dirty="0" err="1">
                    <a:solidFill>
                      <a:srgbClr val="FF0000"/>
                    </a:solidFill>
                  </a:rPr>
                  <a:t>Eddington</a:t>
                </a:r>
                <a:r>
                  <a:rPr lang="en-US" altLang="zh-TW" dirty="0">
                    <a:solidFill>
                      <a:srgbClr val="FF0000"/>
                    </a:solidFill>
                  </a:rPr>
                  <a:t> limit</a:t>
                </a:r>
                <a:r>
                  <a:rPr lang="en-US" altLang="zh-TW" dirty="0"/>
                  <a:t>.</a:t>
                </a:r>
              </a:p>
              <a:p>
                <a:r>
                  <a:rPr lang="en-US" altLang="zh-TW" dirty="0" smtClean="0"/>
                  <a:t>BAL </a:t>
                </a:r>
                <a:r>
                  <a:rPr lang="en-US" altLang="zh-TW" dirty="0"/>
                  <a:t>QSOs have high </a:t>
                </a:r>
                <a:r>
                  <a:rPr lang="en-US" altLang="zh-TW" dirty="0" err="1"/>
                  <a:t>Eddington</a:t>
                </a:r>
                <a:r>
                  <a:rPr lang="en-US" altLang="zh-TW" dirty="0"/>
                  <a:t> ratios and masses nearly as large as some RLQs. </a:t>
                </a:r>
                <a:r>
                  <a:rPr lang="en-US" altLang="zh-TW" dirty="0" smtClean="0"/>
                  <a:t>NLSy1s </a:t>
                </a:r>
                <a:r>
                  <a:rPr lang="en-US" altLang="zh-TW" dirty="0"/>
                  <a:t>also lie near the </a:t>
                </a:r>
                <a:r>
                  <a:rPr lang="en-US" altLang="zh-TW" dirty="0" err="1"/>
                  <a:t>Eddington</a:t>
                </a:r>
                <a:r>
                  <a:rPr lang="en-US" altLang="zh-TW" dirty="0"/>
                  <a:t> limit, while lower-luminosity </a:t>
                </a:r>
                <a:r>
                  <a:rPr lang="en-US" altLang="zh-TW" dirty="0" err="1"/>
                  <a:t>Seyfert</a:t>
                </a:r>
                <a:r>
                  <a:rPr lang="en-US" altLang="zh-TW" dirty="0"/>
                  <a:t> nuclei would lie just to the right and above the NLSy1s (at the low-mass end of the RQQs). </a:t>
                </a:r>
                <a:endParaRPr lang="en-US" altLang="zh-TW" dirty="0" smtClean="0"/>
              </a:p>
              <a:p>
                <a:pPr marL="82296" indent="0">
                  <a:buNone/>
                </a:pP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1435608" y="476672"/>
                <a:ext cx="7498080" cy="5771728"/>
              </a:xfrm>
              <a:blipFill rotWithShape="1">
                <a:blip r:embed="rId2"/>
                <a:stretch>
                  <a:fillRect t="-1584" r="-2439" b="-2429"/>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1789226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35608" y="3429000"/>
            <a:ext cx="7498080" cy="2819400"/>
          </a:xfrm>
        </p:spPr>
        <p:txBody>
          <a:bodyPr/>
          <a:lstStyle/>
          <a:p>
            <a:r>
              <a:rPr lang="en-US" altLang="zh-TW" dirty="0"/>
              <a:t> </a:t>
            </a:r>
            <a:r>
              <a:rPr lang="en-US" altLang="zh-TW" sz="2400" dirty="0"/>
              <a:t>Left: Phenomenological model for an active galactic nucleus</a:t>
            </a:r>
            <a:r>
              <a:rPr lang="en-US" altLang="zh-TW" sz="2400" dirty="0" smtClean="0"/>
              <a:t>.</a:t>
            </a:r>
          </a:p>
          <a:p>
            <a:r>
              <a:rPr lang="en-US" altLang="zh-TW" sz="2400" dirty="0"/>
              <a:t>Right: Diagram for </a:t>
            </a:r>
            <a:r>
              <a:rPr lang="en-US" altLang="zh-TW" sz="2400" dirty="0" err="1"/>
              <a:t>macroquasars</a:t>
            </a:r>
            <a:r>
              <a:rPr lang="en-US" altLang="zh-TW" sz="2400" dirty="0"/>
              <a:t> in the accretion </a:t>
            </a:r>
            <a:r>
              <a:rPr lang="en-US" altLang="zh-TW" sz="2400" dirty="0" err="1"/>
              <a:t>rate.Eddington</a:t>
            </a:r>
            <a:r>
              <a:rPr lang="en-US" altLang="zh-TW" sz="2400" dirty="0"/>
              <a:t> ratio plane .</a:t>
            </a:r>
            <a:endParaRPr lang="zh-TW" altLang="en-US" sz="24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32656"/>
            <a:ext cx="6826250" cy="299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2665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Seyfert</a:t>
            </a:r>
            <a:r>
              <a:rPr lang="en-US" altLang="zh-TW" dirty="0" smtClean="0"/>
              <a:t> 2 galaxy NGC 5728</a:t>
            </a:r>
            <a:endParaRPr lang="zh-TW"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7352" y="2204864"/>
            <a:ext cx="7696200" cy="410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文字方塊 3"/>
          <p:cNvSpPr txBox="1"/>
          <p:nvPr/>
        </p:nvSpPr>
        <p:spPr>
          <a:xfrm>
            <a:off x="1322504" y="1281534"/>
            <a:ext cx="7845866" cy="923330"/>
          </a:xfrm>
          <a:prstGeom prst="rect">
            <a:avLst/>
          </a:prstGeom>
          <a:noFill/>
        </p:spPr>
        <p:txBody>
          <a:bodyPr wrap="none" rtlCol="0">
            <a:spAutoFit/>
          </a:bodyPr>
          <a:lstStyle/>
          <a:p>
            <a:r>
              <a:rPr lang="en-US" altLang="zh-TW" dirty="0" smtClean="0"/>
              <a:t>This confirmed not </a:t>
            </a:r>
            <a:r>
              <a:rPr lang="en-US" altLang="zh-TW" dirty="0"/>
              <a:t>only that the NLR was extended, but also that it was </a:t>
            </a:r>
            <a:r>
              <a:rPr lang="en-US" altLang="zh-TW" dirty="0" smtClean="0"/>
              <a:t>created</a:t>
            </a:r>
          </a:p>
          <a:p>
            <a:r>
              <a:rPr lang="en-US" altLang="zh-TW" dirty="0" smtClean="0"/>
              <a:t>by </a:t>
            </a:r>
            <a:r>
              <a:rPr lang="en-US" altLang="zh-TW" dirty="0"/>
              <a:t>ionizing </a:t>
            </a:r>
            <a:r>
              <a:rPr lang="en-US" altLang="zh-TW" dirty="0" smtClean="0"/>
              <a:t>radiation and </a:t>
            </a:r>
            <a:r>
              <a:rPr lang="en-US" altLang="zh-TW" dirty="0"/>
              <a:t>was shadowed by a dusty torus everywhere except </a:t>
            </a:r>
            <a:r>
              <a:rPr lang="en-US" altLang="zh-TW" dirty="0" smtClean="0"/>
              <a:t>along</a:t>
            </a:r>
          </a:p>
          <a:p>
            <a:r>
              <a:rPr lang="en-US" altLang="zh-TW" dirty="0" smtClean="0"/>
              <a:t>the </a:t>
            </a:r>
            <a:r>
              <a:rPr lang="en-US" altLang="zh-TW" dirty="0"/>
              <a:t>torus’ axis.</a:t>
            </a:r>
            <a:endParaRPr lang="zh-TW" altLang="en-US" dirty="0"/>
          </a:p>
        </p:txBody>
      </p:sp>
    </p:spTree>
    <p:extLst>
      <p:ext uri="{BB962C8B-B14F-4D97-AF65-F5344CB8AC3E}">
        <p14:creationId xmlns:p14="http://schemas.microsoft.com/office/powerpoint/2010/main" val="2180419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Radio galaxy NGC 4261</a:t>
            </a:r>
            <a:endParaRPr lang="zh-TW"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420888"/>
            <a:ext cx="6486525" cy="421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文字方塊 3"/>
          <p:cNvSpPr txBox="1"/>
          <p:nvPr/>
        </p:nvSpPr>
        <p:spPr>
          <a:xfrm>
            <a:off x="1475656" y="1412776"/>
            <a:ext cx="6467220" cy="646331"/>
          </a:xfrm>
          <a:prstGeom prst="rect">
            <a:avLst/>
          </a:prstGeom>
          <a:noFill/>
        </p:spPr>
        <p:txBody>
          <a:bodyPr wrap="none" rtlCol="0">
            <a:spAutoFit/>
          </a:bodyPr>
          <a:lstStyle/>
          <a:p>
            <a:r>
              <a:rPr lang="en-US" altLang="zh-TW" dirty="0" smtClean="0"/>
              <a:t>That </a:t>
            </a:r>
            <a:r>
              <a:rPr lang="en-US" altLang="zh-TW" dirty="0"/>
              <a:t>confirmed this model was direct imaging (in reflection and also</a:t>
            </a:r>
          </a:p>
          <a:p>
            <a:r>
              <a:rPr lang="en-US" altLang="zh-TW" dirty="0"/>
              <a:t>by Hubble) of the dusty torus itself in objects such as NGC </a:t>
            </a:r>
            <a:r>
              <a:rPr lang="en-US" altLang="zh-TW" dirty="0" smtClean="0"/>
              <a:t>4261.</a:t>
            </a:r>
            <a:endParaRPr lang="zh-TW" altLang="en-US" dirty="0"/>
          </a:p>
        </p:txBody>
      </p:sp>
    </p:spTree>
    <p:extLst>
      <p:ext uri="{BB962C8B-B14F-4D97-AF65-F5344CB8AC3E}">
        <p14:creationId xmlns:p14="http://schemas.microsoft.com/office/powerpoint/2010/main" val="4156461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59632" y="2636912"/>
            <a:ext cx="7498080" cy="1143000"/>
          </a:xfrm>
        </p:spPr>
        <p:txBody>
          <a:bodyPr>
            <a:normAutofit fontScale="90000"/>
          </a:bodyPr>
          <a:lstStyle/>
          <a:p>
            <a:pPr algn="ctr"/>
            <a:r>
              <a:rPr lang="en-US" altLang="zh-TW" dirty="0" smtClean="0"/>
              <a:t>Ch2.3.2 The X-Ray Spectrum of </a:t>
            </a:r>
            <a:r>
              <a:rPr lang="en-US" altLang="zh-TW" dirty="0" err="1" smtClean="0"/>
              <a:t>Seyfert</a:t>
            </a:r>
            <a:r>
              <a:rPr lang="en-US" altLang="zh-TW" dirty="0" smtClean="0"/>
              <a:t> Nuclei</a:t>
            </a:r>
            <a:endParaRPr lang="zh-TW" altLang="en-US" dirty="0"/>
          </a:p>
        </p:txBody>
      </p:sp>
    </p:spTree>
    <p:extLst>
      <p:ext uri="{BB962C8B-B14F-4D97-AF65-F5344CB8AC3E}">
        <p14:creationId xmlns:p14="http://schemas.microsoft.com/office/powerpoint/2010/main" val="235799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1513</TotalTime>
  <Words>4780</Words>
  <Application>Microsoft Office PowerPoint</Application>
  <PresentationFormat>如螢幕大小 (4:3)</PresentationFormat>
  <Paragraphs>247</Paragraphs>
  <Slides>69</Slides>
  <Notes>1</Notes>
  <HiddenSlides>0</HiddenSlides>
  <MMClips>0</MMClips>
  <ScaleCrop>false</ScaleCrop>
  <HeadingPairs>
    <vt:vector size="4" baseType="variant">
      <vt:variant>
        <vt:lpstr>佈景主題</vt:lpstr>
      </vt:variant>
      <vt:variant>
        <vt:i4>1</vt:i4>
      </vt:variant>
      <vt:variant>
        <vt:lpstr>投影片標題</vt:lpstr>
      </vt:variant>
      <vt:variant>
        <vt:i4>69</vt:i4>
      </vt:variant>
    </vt:vector>
  </HeadingPairs>
  <TitlesOfParts>
    <vt:vector size="70" baseType="lpstr">
      <vt:lpstr>夏至</vt:lpstr>
      <vt:lpstr>Black Hole Astrophsics The Engine Paradigm Ch2.3~Ch2.6</vt:lpstr>
      <vt:lpstr>Ch2.3 Seyfert Galaxies and Quasi-Stellar Objects</vt:lpstr>
      <vt:lpstr>2.3.1 Unification of Classical Seyfert Galaxies by Viewing Angle</vt:lpstr>
      <vt:lpstr>Seyfert unifiedmodel</vt:lpstr>
      <vt:lpstr>PowerPoint 簡報</vt:lpstr>
      <vt:lpstr>PowerPoint 簡報</vt:lpstr>
      <vt:lpstr>Seyfert 2 galaxy NGC 5728</vt:lpstr>
      <vt:lpstr>Radio galaxy NGC 4261</vt:lpstr>
      <vt:lpstr>Ch2.3.2 The X-Ray Spectrum of Seyfert Nuclei</vt:lpstr>
      <vt:lpstr>Ch2.3.2.1 Comptonized Power Law,Reflection Spectrum,and Iron Kα Emission</vt:lpstr>
      <vt:lpstr>PowerPoint 簡報</vt:lpstr>
      <vt:lpstr>PowerPoint 簡報</vt:lpstr>
      <vt:lpstr>PowerPoint 簡報</vt:lpstr>
      <vt:lpstr>PowerPoint 簡報</vt:lpstr>
      <vt:lpstr>PowerPoint 簡報</vt:lpstr>
      <vt:lpstr>PowerPoint 簡報</vt:lpstr>
      <vt:lpstr>Ch 2.3.2.2 The Warm Absorber</vt:lpstr>
      <vt:lpstr>PowerPoint 簡報</vt:lpstr>
      <vt:lpstr>PowerPoint 簡報</vt:lpstr>
      <vt:lpstr>PowerPoint 簡報</vt:lpstr>
      <vt:lpstr>2.3.3 Narrow-Line Seyfert 1 Galaxies</vt:lpstr>
      <vt:lpstr>PowerPoint 簡報</vt:lpstr>
      <vt:lpstr>PowerPoint 簡報</vt:lpstr>
      <vt:lpstr>Ch 2.3.4 Quasi-Stellar Objects</vt:lpstr>
      <vt:lpstr>2.3.4.1 BSOs and Type 1 QSOs: More Unification by Brightness Contrast</vt:lpstr>
      <vt:lpstr>2.3.4.2 Type 2 QSOs, LIRGs, ULIRGs, HyLIRGs, and SMGs</vt:lpstr>
      <vt:lpstr>PowerPoint 簡報</vt:lpstr>
      <vt:lpstr>PowerPoint 簡報</vt:lpstr>
      <vt:lpstr>2.3.4.3 Type 3 QSOs?</vt:lpstr>
      <vt:lpstr>2.3.4.4 Radio-Loud and Radio-Quiet QSOs: The Radio Loudness Ratio</vt:lpstr>
      <vt:lpstr>PowerPoint 簡報</vt:lpstr>
      <vt:lpstr>PowerPoint 簡報</vt:lpstr>
      <vt:lpstr>2.3.4.5 Host Galaxies of QSOs</vt:lpstr>
      <vt:lpstr>2.3.4.6 BAL QSOs: Yet More Unification by Viewing Angle?</vt:lpstr>
      <vt:lpstr>PowerPoint 簡報</vt:lpstr>
      <vt:lpstr>PowerPoint 簡報</vt:lpstr>
      <vt:lpstr>PowerPoint 簡報</vt:lpstr>
      <vt:lpstr>PowerPoint 簡報</vt:lpstr>
      <vt:lpstr>PowerPoint 簡報</vt:lpstr>
      <vt:lpstr>PowerPoint 簡報</vt:lpstr>
      <vt:lpstr>PowerPoint 簡報</vt:lpstr>
      <vt:lpstr>2.3.4.7 The X-Ray Spectrum of Radio-Quiet QSOs</vt:lpstr>
      <vt:lpstr>2.3.5 Cosmic Evolution of Seyferts and QSOs</vt:lpstr>
      <vt:lpstr>2.4 Low-Luminosity Active Galactic Nuclei (LLAGN)</vt:lpstr>
      <vt:lpstr>2.4.1 Dwarf Seyferts, LINERs, Transition-type, and H II Nuclei</vt:lpstr>
      <vt:lpstr>PowerPoint 簡報</vt:lpstr>
      <vt:lpstr>2.4.2 Radio Cores</vt:lpstr>
      <vt:lpstr>2.4.3 Weak-Lined Radio Galaxies</vt:lpstr>
      <vt:lpstr>2.4.4 Sgr A*: The Quiescent Black Hole Engine at the Center of Our Galaxy</vt:lpstr>
      <vt:lpstr>PowerPoint 簡報</vt:lpstr>
      <vt:lpstr>PowerPoint 簡報</vt:lpstr>
      <vt:lpstr>PowerPoint 簡報</vt:lpstr>
      <vt:lpstr>PowerPoint 簡報</vt:lpstr>
      <vt:lpstr>PowerPoint 簡報</vt:lpstr>
      <vt:lpstr>2.5 “Inactive” Galactic Nuclei</vt:lpstr>
      <vt:lpstr>PowerPoint 簡報</vt:lpstr>
      <vt:lpstr>2.5.1 TheM_"‧" –M_bulge Relation</vt:lpstr>
      <vt:lpstr>PowerPoint 簡報</vt:lpstr>
      <vt:lpstr>2.5.2 The M_"‧" –σ_v Relation</vt:lpstr>
      <vt:lpstr>2.5.3 The M_"‧" –r_core Relation</vt:lpstr>
      <vt:lpstr>PowerPoint 簡報</vt:lpstr>
      <vt:lpstr>PowerPoint 簡報</vt:lpstr>
      <vt:lpstr>2.6 Macroquasars – A Summary and Synthesis</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 Hole Astrophsic The Engine Paradigm Ch2.3~Ch2.6</dc:title>
  <dc:creator>user</dc:creator>
  <cp:lastModifiedBy>user</cp:lastModifiedBy>
  <cp:revision>227</cp:revision>
  <dcterms:created xsi:type="dcterms:W3CDTF">2013-08-07T01:29:23Z</dcterms:created>
  <dcterms:modified xsi:type="dcterms:W3CDTF">2013-08-08T02:57:16Z</dcterms:modified>
</cp:coreProperties>
</file>